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Albert Sans"/>
      <p:regular r:id="rId31"/>
      <p:bold r:id="rId32"/>
      <p:italic r:id="rId33"/>
      <p:boldItalic r:id="rId34"/>
    </p:embeddedFont>
    <p:embeddedFont>
      <p:font typeface="Nanum Myeongjo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lbertSans-regular.fntdata"/><Relationship Id="rId30" Type="http://schemas.openxmlformats.org/officeDocument/2006/relationships/slide" Target="slides/slide25.xml"/><Relationship Id="rId33" Type="http://schemas.openxmlformats.org/officeDocument/2006/relationships/font" Target="fonts/AlbertSans-italic.fntdata"/><Relationship Id="rId32" Type="http://schemas.openxmlformats.org/officeDocument/2006/relationships/font" Target="fonts/AlbertSans-bold.fntdata"/><Relationship Id="rId35" Type="http://schemas.openxmlformats.org/officeDocument/2006/relationships/font" Target="fonts/NanumMyeongjo-regular.fntdata"/><Relationship Id="rId34" Type="http://schemas.openxmlformats.org/officeDocument/2006/relationships/font" Target="fonts/AlbertSans-boldItalic.fntdata"/><Relationship Id="rId36" Type="http://schemas.openxmlformats.org/officeDocument/2006/relationships/font" Target="fonts/NanumMyeongj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91f3de7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91f3de7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198b393ecf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198b393ecf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fundraiser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198b393ecf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198b393ecf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198b393ec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198b393ec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198b393ec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198b393ec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198b393ec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198b393ec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198b393ec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198b393ec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198b393ecf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198b393ecf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198b393ecf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198b393ecf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198b393ec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198b393ec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198b393ec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198b393ec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91f3de788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191f3de788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198b393ec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198b393ec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198b393ec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198b393ec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198b393ec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198b393ec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198b393ec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198b393ec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98b393ec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98b393ec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198b393ecf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198b393ecf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91f3de788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191f3de788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198b393ec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198b393ec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198b393ec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198b393ec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198b393ec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198b393ec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fundraisers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98b393ecf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198b393ecf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 fundraisers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198b393ec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198b393ec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</a:t>
            </a:r>
            <a:r>
              <a:rPr lang="en"/>
              <a:t> fundraiser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198b393ec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198b393ec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fundraisers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3780304" y="889050"/>
            <a:ext cx="4446900" cy="18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7200"/>
              <a:buFont typeface="Nanum Myeongjo"/>
              <a:buNone/>
              <a:defRPr sz="7200"/>
            </a:lvl1pPr>
            <a:lvl2pPr lvl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3" type="title"/>
          </p:nvPr>
        </p:nvSpPr>
        <p:spPr>
          <a:xfrm>
            <a:off x="3821131" y="38070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b="1" sz="14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829943" y="4016050"/>
            <a:ext cx="13092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13" name="Google Shape;13;p2"/>
          <p:cNvSpPr txBox="1"/>
          <p:nvPr>
            <p:ph idx="4" type="subTitle"/>
          </p:nvPr>
        </p:nvSpPr>
        <p:spPr>
          <a:xfrm>
            <a:off x="5258968" y="4016050"/>
            <a:ext cx="13092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14" name="Google Shape;14;p2"/>
          <p:cNvSpPr/>
          <p:nvPr>
            <p:ph idx="5" type="pic"/>
          </p:nvPr>
        </p:nvSpPr>
        <p:spPr>
          <a:xfrm>
            <a:off x="228600" y="223475"/>
            <a:ext cx="2857200" cy="2348100"/>
          </a:xfrm>
          <a:prstGeom prst="round2SameRect">
            <a:avLst>
              <a:gd fmla="val 4621" name="adj1"/>
              <a:gd fmla="val 0" name="adj2"/>
            </a:avLst>
          </a:prstGeom>
          <a:noFill/>
          <a:ln>
            <a:noFill/>
          </a:ln>
        </p:spPr>
      </p:sp>
      <p:sp>
        <p:nvSpPr>
          <p:cNvPr id="15" name="Google Shape;15;p2"/>
          <p:cNvSpPr/>
          <p:nvPr>
            <p:ph idx="6" type="pic"/>
          </p:nvPr>
        </p:nvSpPr>
        <p:spPr>
          <a:xfrm rot="10800000">
            <a:off x="228600" y="2564446"/>
            <a:ext cx="2857200" cy="2348100"/>
          </a:xfrm>
          <a:prstGeom prst="round2SameRect">
            <a:avLst>
              <a:gd fmla="val 5506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3_1">
    <p:bg>
      <p:bgPr>
        <a:solidFill>
          <a:schemeClr val="lt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>
            <p:ph idx="2" type="pic"/>
          </p:nvPr>
        </p:nvSpPr>
        <p:spPr>
          <a:xfrm>
            <a:off x="114275" y="114300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63" name="Google Shape;63;p11"/>
          <p:cNvSpPr/>
          <p:nvPr>
            <p:ph idx="3" type="pic"/>
          </p:nvPr>
        </p:nvSpPr>
        <p:spPr>
          <a:xfrm>
            <a:off x="3117080" y="114300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64" name="Google Shape;64;p11"/>
          <p:cNvSpPr/>
          <p:nvPr>
            <p:ph idx="4" type="pic"/>
          </p:nvPr>
        </p:nvSpPr>
        <p:spPr>
          <a:xfrm>
            <a:off x="114275" y="2604796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65" name="Google Shape;65;p11"/>
          <p:cNvSpPr/>
          <p:nvPr>
            <p:ph idx="5" type="pic"/>
          </p:nvPr>
        </p:nvSpPr>
        <p:spPr>
          <a:xfrm>
            <a:off x="3117080" y="2604796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66" name="Google Shape;66;p11"/>
          <p:cNvSpPr/>
          <p:nvPr>
            <p:ph idx="6" type="pic"/>
          </p:nvPr>
        </p:nvSpPr>
        <p:spPr>
          <a:xfrm>
            <a:off x="6109898" y="114300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67" name="Google Shape;67;p11"/>
          <p:cNvSpPr/>
          <p:nvPr>
            <p:ph idx="7" type="pic"/>
          </p:nvPr>
        </p:nvSpPr>
        <p:spPr>
          <a:xfrm>
            <a:off x="6109898" y="2604796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Text">
  <p:cSld name="CUSTOM_4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idx="1" type="body"/>
          </p:nvPr>
        </p:nvSpPr>
        <p:spPr>
          <a:xfrm>
            <a:off x="970234" y="770775"/>
            <a:ext cx="3729900" cy="161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type="title"/>
          </p:nvPr>
        </p:nvSpPr>
        <p:spPr>
          <a:xfrm>
            <a:off x="956138" y="32715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b="1" sz="14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5235225" y="824225"/>
            <a:ext cx="3321600" cy="347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2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3" name="Google Shape;73;p12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">
  <p:cSld name="CUSTOM_4_1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949503" y="770775"/>
            <a:ext cx="71715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type="title"/>
          </p:nvPr>
        </p:nvSpPr>
        <p:spPr>
          <a:xfrm>
            <a:off x="956138" y="32715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b="1" sz="14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2" type="body"/>
          </p:nvPr>
        </p:nvSpPr>
        <p:spPr>
          <a:xfrm>
            <a:off x="961716" y="2599900"/>
            <a:ext cx="7145100" cy="18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13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9" name="Google Shape;79;p13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Problem">
  <p:cSld name="CUSTOM_6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" name="Google Shape;82;p14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958450" y="2692875"/>
            <a:ext cx="71379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b="0"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3" type="title"/>
          </p:nvPr>
        </p:nvSpPr>
        <p:spPr>
          <a:xfrm>
            <a:off x="956150" y="55575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None/>
              <a:defRPr b="1" sz="14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4" type="title"/>
          </p:nvPr>
        </p:nvSpPr>
        <p:spPr>
          <a:xfrm>
            <a:off x="941263" y="866159"/>
            <a:ext cx="71379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&amp; Benefits">
  <p:cSld name="CUSTOM_7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-394525" y="762900"/>
            <a:ext cx="29583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2" type="subTitle"/>
          </p:nvPr>
        </p:nvSpPr>
        <p:spPr>
          <a:xfrm>
            <a:off x="7780000" y="762900"/>
            <a:ext cx="19617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3" type="subTitle"/>
          </p:nvPr>
        </p:nvSpPr>
        <p:spPr>
          <a:xfrm>
            <a:off x="-867225" y="1991550"/>
            <a:ext cx="20115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4" type="subTitle"/>
          </p:nvPr>
        </p:nvSpPr>
        <p:spPr>
          <a:xfrm>
            <a:off x="1384800" y="1991550"/>
            <a:ext cx="19617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5" type="subTitle"/>
          </p:nvPr>
        </p:nvSpPr>
        <p:spPr>
          <a:xfrm>
            <a:off x="3556975" y="1991550"/>
            <a:ext cx="44034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9pPr>
          </a:lstStyle>
          <a:p/>
        </p:txBody>
      </p:sp>
      <p:sp>
        <p:nvSpPr>
          <p:cNvPr id="92" name="Google Shape;92;p15"/>
          <p:cNvSpPr txBox="1"/>
          <p:nvPr>
            <p:ph idx="6" type="subTitle"/>
          </p:nvPr>
        </p:nvSpPr>
        <p:spPr>
          <a:xfrm>
            <a:off x="8207225" y="1991550"/>
            <a:ext cx="22164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7" type="subTitle"/>
          </p:nvPr>
        </p:nvSpPr>
        <p:spPr>
          <a:xfrm>
            <a:off x="307950" y="3220200"/>
            <a:ext cx="38076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8" type="subTitle"/>
          </p:nvPr>
        </p:nvSpPr>
        <p:spPr>
          <a:xfrm>
            <a:off x="4367925" y="3220200"/>
            <a:ext cx="21210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9" type="subTitle"/>
          </p:nvPr>
        </p:nvSpPr>
        <p:spPr>
          <a:xfrm>
            <a:off x="6718750" y="3220200"/>
            <a:ext cx="23832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3" type="subTitle"/>
          </p:nvPr>
        </p:nvSpPr>
        <p:spPr>
          <a:xfrm>
            <a:off x="2793625" y="762900"/>
            <a:ext cx="21435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4" type="subTitle"/>
          </p:nvPr>
        </p:nvSpPr>
        <p:spPr>
          <a:xfrm>
            <a:off x="5151963" y="762900"/>
            <a:ext cx="24132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98" name="Google Shape;98;p15"/>
          <p:cNvSpPr/>
          <p:nvPr>
            <p:ph idx="15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 Graph">
  <p:cSld name="CUSTOM_8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None/>
              <a:defRPr b="1" sz="14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2" name="Google Shape;102;p16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3831000" y="327150"/>
            <a:ext cx="45003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Graph">
  <p:cSld name="CUSTOM_8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idx="1" type="subTitle"/>
          </p:nvPr>
        </p:nvSpPr>
        <p:spPr>
          <a:xfrm>
            <a:off x="955475" y="1615450"/>
            <a:ext cx="3291600" cy="28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None/>
              <a:defRPr b="1" sz="14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8" name="Google Shape;108;p17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9" name="Google Shape;109;p17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Solution">
  <p:cSld name="CUSTOM_9">
    <p:bg>
      <p:bgPr>
        <a:solidFill>
          <a:schemeClr val="accen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fmla="val 26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>
            <p:ph idx="1" type="subTitle"/>
          </p:nvPr>
        </p:nvSpPr>
        <p:spPr>
          <a:xfrm>
            <a:off x="958450" y="2692875"/>
            <a:ext cx="71379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b="0"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956150" y="55575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2" type="title"/>
          </p:nvPr>
        </p:nvSpPr>
        <p:spPr>
          <a:xfrm>
            <a:off x="941263" y="866159"/>
            <a:ext cx="71379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8"/>
          <p:cNvSpPr/>
          <p:nvPr>
            <p:ph idx="4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y It Works">
  <p:cSld name="CUSTOM_9_1">
    <p:bg>
      <p:bgPr>
        <a:solidFill>
          <a:schemeClr val="accen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fmla="val 26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>
            <p:ph idx="2" type="pic"/>
          </p:nvPr>
        </p:nvSpPr>
        <p:spPr>
          <a:xfrm rot="-5400000">
            <a:off x="-113050" y="322725"/>
            <a:ext cx="4911300" cy="4450500"/>
          </a:xfrm>
          <a:prstGeom prst="round2SameRect">
            <a:avLst>
              <a:gd fmla="val 286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5364025" y="704025"/>
            <a:ext cx="3437700" cy="3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Audience Venn Diagram">
  <p:cSld name="CUSTOM_10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2" type="title"/>
          </p:nvPr>
        </p:nvSpPr>
        <p:spPr>
          <a:xfrm>
            <a:off x="956150" y="39420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126" name="Google Shape;126;p20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List of 4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948175" y="797675"/>
            <a:ext cx="2852100" cy="26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bert Sans"/>
              <a:buNone/>
              <a:defRPr sz="48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2" type="title"/>
          </p:nvPr>
        </p:nvSpPr>
        <p:spPr>
          <a:xfrm>
            <a:off x="4469650" y="936450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3" type="title"/>
          </p:nvPr>
        </p:nvSpPr>
        <p:spPr>
          <a:xfrm>
            <a:off x="4469650" y="1754050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4" type="title"/>
          </p:nvPr>
        </p:nvSpPr>
        <p:spPr>
          <a:xfrm>
            <a:off x="4469650" y="2574700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5" type="title"/>
          </p:nvPr>
        </p:nvSpPr>
        <p:spPr>
          <a:xfrm>
            <a:off x="4454025" y="3395350"/>
            <a:ext cx="44532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3"/>
          <p:cNvSpPr/>
          <p:nvPr>
            <p:ph idx="6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of 3 Concepts">
  <p:cSld name="CUSTOM_11">
    <p:bg>
      <p:bgPr>
        <a:solidFill>
          <a:schemeClr val="accen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fmla="val 26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941780" y="715125"/>
            <a:ext cx="78600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1188971" y="2402817"/>
            <a:ext cx="18933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1" name="Google Shape;131;p21"/>
          <p:cNvSpPr txBox="1"/>
          <p:nvPr>
            <p:ph idx="2" type="body"/>
          </p:nvPr>
        </p:nvSpPr>
        <p:spPr>
          <a:xfrm>
            <a:off x="3628515" y="2402817"/>
            <a:ext cx="18933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2" name="Google Shape;132;p21"/>
          <p:cNvSpPr txBox="1"/>
          <p:nvPr>
            <p:ph idx="3" type="subTitle"/>
          </p:nvPr>
        </p:nvSpPr>
        <p:spPr>
          <a:xfrm>
            <a:off x="1078092" y="1852966"/>
            <a:ext cx="212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idx="4" type="subTitle"/>
          </p:nvPr>
        </p:nvSpPr>
        <p:spPr>
          <a:xfrm>
            <a:off x="3524146" y="1852966"/>
            <a:ext cx="212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" name="Google Shape;134;p21"/>
          <p:cNvSpPr txBox="1"/>
          <p:nvPr>
            <p:ph idx="5" type="subTitle"/>
          </p:nvPr>
        </p:nvSpPr>
        <p:spPr>
          <a:xfrm>
            <a:off x="5970200" y="1852966"/>
            <a:ext cx="212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6" type="body"/>
          </p:nvPr>
        </p:nvSpPr>
        <p:spPr>
          <a:xfrm>
            <a:off x="6068972" y="2402817"/>
            <a:ext cx="18933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6" name="Google Shape;136;p21"/>
          <p:cNvSpPr/>
          <p:nvPr>
            <p:ph idx="7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of 6 Concepts">
  <p:cSld name="CUSTOM_11_1">
    <p:bg>
      <p:bgPr>
        <a:solidFill>
          <a:schemeClr val="accent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fmla="val 26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 txBox="1"/>
          <p:nvPr>
            <p:ph idx="1" type="subTitle"/>
          </p:nvPr>
        </p:nvSpPr>
        <p:spPr>
          <a:xfrm>
            <a:off x="1062065" y="917207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2" type="subTitle"/>
          </p:nvPr>
        </p:nvSpPr>
        <p:spPr>
          <a:xfrm>
            <a:off x="3507690" y="917207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3" type="subTitle"/>
          </p:nvPr>
        </p:nvSpPr>
        <p:spPr>
          <a:xfrm>
            <a:off x="5956640" y="917207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4" type="body"/>
          </p:nvPr>
        </p:nvSpPr>
        <p:spPr>
          <a:xfrm>
            <a:off x="1172475" y="1372575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5" type="body"/>
          </p:nvPr>
        </p:nvSpPr>
        <p:spPr>
          <a:xfrm>
            <a:off x="3618100" y="1372575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4" name="Google Shape;144;p22"/>
          <p:cNvSpPr txBox="1"/>
          <p:nvPr>
            <p:ph idx="6" type="body"/>
          </p:nvPr>
        </p:nvSpPr>
        <p:spPr>
          <a:xfrm>
            <a:off x="6067050" y="1372575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22"/>
          <p:cNvSpPr txBox="1"/>
          <p:nvPr>
            <p:ph idx="7" type="subTitle"/>
          </p:nvPr>
        </p:nvSpPr>
        <p:spPr>
          <a:xfrm>
            <a:off x="5956640" y="2552219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idx="8" type="body"/>
          </p:nvPr>
        </p:nvSpPr>
        <p:spPr>
          <a:xfrm>
            <a:off x="3618088" y="3007588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7" name="Google Shape;147;p22"/>
          <p:cNvSpPr txBox="1"/>
          <p:nvPr>
            <p:ph idx="9" type="subTitle"/>
          </p:nvPr>
        </p:nvSpPr>
        <p:spPr>
          <a:xfrm>
            <a:off x="3508752" y="2552219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3" type="body"/>
          </p:nvPr>
        </p:nvSpPr>
        <p:spPr>
          <a:xfrm>
            <a:off x="1171275" y="3007588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9" name="Google Shape;149;p22"/>
          <p:cNvSpPr txBox="1"/>
          <p:nvPr>
            <p:ph idx="14" type="subTitle"/>
          </p:nvPr>
        </p:nvSpPr>
        <p:spPr>
          <a:xfrm>
            <a:off x="1060865" y="2552219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5" type="body"/>
          </p:nvPr>
        </p:nvSpPr>
        <p:spPr>
          <a:xfrm>
            <a:off x="6067050" y="3007588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2" name="Google Shape;152;p22"/>
          <p:cNvSpPr/>
          <p:nvPr>
            <p:ph idx="16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Graph">
  <p:cSld name="CUSTOM_1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idx="1" type="subTitle"/>
          </p:nvPr>
        </p:nvSpPr>
        <p:spPr>
          <a:xfrm>
            <a:off x="960850" y="3191652"/>
            <a:ext cx="40827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type="title"/>
          </p:nvPr>
        </p:nvSpPr>
        <p:spPr>
          <a:xfrm>
            <a:off x="932850" y="730375"/>
            <a:ext cx="4082700" cy="21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2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3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Graph">
  <p:cSld name="CUSTOM_13">
    <p:bg>
      <p:bgPr>
        <a:solidFill>
          <a:schemeClr val="accent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/>
          <p:nvPr/>
        </p:nvSpPr>
        <p:spPr>
          <a:xfrm>
            <a:off x="114300" y="114300"/>
            <a:ext cx="8915400" cy="4914900"/>
          </a:xfrm>
          <a:prstGeom prst="roundRect">
            <a:avLst>
              <a:gd fmla="val 33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 txBox="1"/>
          <p:nvPr>
            <p:ph idx="1" type="subTitle"/>
          </p:nvPr>
        </p:nvSpPr>
        <p:spPr>
          <a:xfrm>
            <a:off x="5251039" y="2593520"/>
            <a:ext cx="25716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2" type="subTitle"/>
          </p:nvPr>
        </p:nvSpPr>
        <p:spPr>
          <a:xfrm>
            <a:off x="5233275" y="763675"/>
            <a:ext cx="3576600" cy="13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b="0"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bert Sans"/>
              <a:buNone/>
              <a:defRPr b="1" sz="14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3" type="title"/>
          </p:nvPr>
        </p:nvSpPr>
        <p:spPr>
          <a:xfrm>
            <a:off x="5251132" y="327150"/>
            <a:ext cx="355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bert Sans"/>
              <a:buNone/>
              <a:defRPr b="1" sz="14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4"/>
          <p:cNvSpPr/>
          <p:nvPr>
            <p:ph idx="5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or Landscape">
  <p:cSld name="CUSTOM_14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6564350" y="577612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idx="2" type="body"/>
          </p:nvPr>
        </p:nvSpPr>
        <p:spPr>
          <a:xfrm>
            <a:off x="6564350" y="1810914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9" name="Google Shape;169;p25"/>
          <p:cNvSpPr txBox="1"/>
          <p:nvPr>
            <p:ph idx="3" type="body"/>
          </p:nvPr>
        </p:nvSpPr>
        <p:spPr>
          <a:xfrm>
            <a:off x="6564350" y="3038996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" name="Google Shape;170;p25"/>
          <p:cNvSpPr txBox="1"/>
          <p:nvPr>
            <p:ph type="title"/>
          </p:nvPr>
        </p:nvSpPr>
        <p:spPr>
          <a:xfrm>
            <a:off x="3706300" y="327150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4" type="body"/>
          </p:nvPr>
        </p:nvSpPr>
        <p:spPr>
          <a:xfrm>
            <a:off x="3706300" y="577612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5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6" type="title"/>
          </p:nvPr>
        </p:nvSpPr>
        <p:spPr>
          <a:xfrm>
            <a:off x="956150" y="327150"/>
            <a:ext cx="2009100" cy="1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bert Sans"/>
              <a:buNone/>
              <a:defRPr b="1" sz="14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4" name="Google Shape;174;p25"/>
          <p:cNvSpPr/>
          <p:nvPr>
            <p:ph idx="7" type="pic"/>
          </p:nvPr>
        </p:nvSpPr>
        <p:spPr>
          <a:xfrm>
            <a:off x="3205625" y="423875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5" name="Google Shape;175;p25"/>
          <p:cNvSpPr/>
          <p:nvPr>
            <p:ph idx="8" type="pic"/>
          </p:nvPr>
        </p:nvSpPr>
        <p:spPr>
          <a:xfrm>
            <a:off x="6063675" y="423875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6" name="Google Shape;176;p25"/>
          <p:cNvSpPr/>
          <p:nvPr>
            <p:ph idx="9" type="pic"/>
          </p:nvPr>
        </p:nvSpPr>
        <p:spPr>
          <a:xfrm>
            <a:off x="3205625" y="1653438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7" name="Google Shape;177;p25"/>
          <p:cNvSpPr/>
          <p:nvPr>
            <p:ph idx="13" type="pic"/>
          </p:nvPr>
        </p:nvSpPr>
        <p:spPr>
          <a:xfrm>
            <a:off x="6063675" y="1653438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8" name="Google Shape;178;p25"/>
          <p:cNvSpPr/>
          <p:nvPr>
            <p:ph idx="14" type="pic"/>
          </p:nvPr>
        </p:nvSpPr>
        <p:spPr>
          <a:xfrm>
            <a:off x="3205625" y="2881163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9" name="Google Shape;179;p25"/>
          <p:cNvSpPr/>
          <p:nvPr>
            <p:ph idx="15" type="pic"/>
          </p:nvPr>
        </p:nvSpPr>
        <p:spPr>
          <a:xfrm>
            <a:off x="6063675" y="2881163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0" name="Google Shape;180;p25"/>
          <p:cNvSpPr txBox="1"/>
          <p:nvPr>
            <p:ph idx="16" type="title"/>
          </p:nvPr>
        </p:nvSpPr>
        <p:spPr>
          <a:xfrm>
            <a:off x="6564350" y="327150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1" name="Google Shape;181;p25"/>
          <p:cNvSpPr txBox="1"/>
          <p:nvPr>
            <p:ph idx="17" type="title"/>
          </p:nvPr>
        </p:nvSpPr>
        <p:spPr>
          <a:xfrm>
            <a:off x="3706300" y="1554125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2" name="Google Shape;182;p25"/>
          <p:cNvSpPr txBox="1"/>
          <p:nvPr>
            <p:ph idx="18" type="title"/>
          </p:nvPr>
        </p:nvSpPr>
        <p:spPr>
          <a:xfrm>
            <a:off x="6564350" y="1554125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3" name="Google Shape;183;p25"/>
          <p:cNvSpPr txBox="1"/>
          <p:nvPr>
            <p:ph idx="19" type="title"/>
          </p:nvPr>
        </p:nvSpPr>
        <p:spPr>
          <a:xfrm>
            <a:off x="3706300" y="2781100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20" type="title"/>
          </p:nvPr>
        </p:nvSpPr>
        <p:spPr>
          <a:xfrm>
            <a:off x="6564350" y="2781100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5" name="Google Shape;185;p25"/>
          <p:cNvSpPr txBox="1"/>
          <p:nvPr>
            <p:ph idx="21" type="body"/>
          </p:nvPr>
        </p:nvSpPr>
        <p:spPr>
          <a:xfrm>
            <a:off x="3706300" y="1810914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6" name="Google Shape;186;p25"/>
          <p:cNvSpPr txBox="1"/>
          <p:nvPr>
            <p:ph idx="22" type="body"/>
          </p:nvPr>
        </p:nvSpPr>
        <p:spPr>
          <a:xfrm>
            <a:off x="3706300" y="3038996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7" name="Google Shape;187;p25"/>
          <p:cNvSpPr/>
          <p:nvPr>
            <p:ph idx="2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Content">
  <p:cSld name="CUSTOM_15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/>
          <p:nvPr/>
        </p:nvSpPr>
        <p:spPr>
          <a:xfrm rot="5400000">
            <a:off x="4342200" y="341250"/>
            <a:ext cx="4914900" cy="4460100"/>
          </a:xfrm>
          <a:prstGeom prst="round2SameRect">
            <a:avLst>
              <a:gd fmla="val 3491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6"/>
          <p:cNvSpPr txBox="1"/>
          <p:nvPr>
            <p:ph type="title"/>
          </p:nvPr>
        </p:nvSpPr>
        <p:spPr>
          <a:xfrm>
            <a:off x="932850" y="730375"/>
            <a:ext cx="3280800" cy="21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191" name="Google Shape;191;p26"/>
          <p:cNvSpPr txBox="1"/>
          <p:nvPr>
            <p:ph idx="1" type="subTitle"/>
          </p:nvPr>
        </p:nvSpPr>
        <p:spPr>
          <a:xfrm>
            <a:off x="5233275" y="763675"/>
            <a:ext cx="35037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b="0"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6"/>
          <p:cNvSpPr txBox="1"/>
          <p:nvPr>
            <p:ph idx="2" type="subTitle"/>
          </p:nvPr>
        </p:nvSpPr>
        <p:spPr>
          <a:xfrm>
            <a:off x="955350" y="2928709"/>
            <a:ext cx="28449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6"/>
          <p:cNvSpPr/>
          <p:nvPr>
            <p:ph idx="4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Phone + Desktop">
  <p:cSld name="CUSTOM_16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fmla="val 3196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7"/>
          <p:cNvSpPr/>
          <p:nvPr>
            <p:ph idx="2" type="pic"/>
          </p:nvPr>
        </p:nvSpPr>
        <p:spPr>
          <a:xfrm>
            <a:off x="3768625" y="934850"/>
            <a:ext cx="4630500" cy="2606700"/>
          </a:xfrm>
          <a:prstGeom prst="roundRect">
            <a:avLst>
              <a:gd fmla="val 112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27"/>
          <p:cNvSpPr/>
          <p:nvPr>
            <p:ph idx="3" type="pic"/>
          </p:nvPr>
        </p:nvSpPr>
        <p:spPr>
          <a:xfrm>
            <a:off x="81285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7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7"/>
          <p:cNvSpPr/>
          <p:nvPr>
            <p:ph idx="4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Desktop">
  <p:cSld name="CUSTOM_16_2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fmla="val 319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8"/>
          <p:cNvSpPr/>
          <p:nvPr/>
        </p:nvSpPr>
        <p:spPr>
          <a:xfrm rot="-5400000">
            <a:off x="-837600" y="1065750"/>
            <a:ext cx="4914900" cy="3011100"/>
          </a:xfrm>
          <a:prstGeom prst="round2SameRect">
            <a:avLst>
              <a:gd fmla="val 525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5" name="Google Shape;205;p28"/>
          <p:cNvSpPr/>
          <p:nvPr>
            <p:ph idx="3" type="pic"/>
          </p:nvPr>
        </p:nvSpPr>
        <p:spPr>
          <a:xfrm>
            <a:off x="1931050" y="789375"/>
            <a:ext cx="5281800" cy="2973300"/>
          </a:xfrm>
          <a:prstGeom prst="roundRect">
            <a:avLst>
              <a:gd fmla="val 112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3 Phone">
  <p:cSld name="CUSTOM_16_1"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fmla="val 319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/>
          <p:nvPr/>
        </p:nvSpPr>
        <p:spPr>
          <a:xfrm rot="-5400000">
            <a:off x="-837600" y="1065750"/>
            <a:ext cx="4914900" cy="3011100"/>
          </a:xfrm>
          <a:prstGeom prst="round2SameRect">
            <a:avLst>
              <a:gd fmla="val 525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9"/>
          <p:cNvSpPr/>
          <p:nvPr>
            <p:ph idx="2" type="pic"/>
          </p:nvPr>
        </p:nvSpPr>
        <p:spPr>
          <a:xfrm>
            <a:off x="81285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29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1" name="Google Shape;211;p29"/>
          <p:cNvSpPr/>
          <p:nvPr>
            <p:ph idx="4" type="pic"/>
          </p:nvPr>
        </p:nvSpPr>
        <p:spPr>
          <a:xfrm>
            <a:off x="376500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29"/>
          <p:cNvSpPr/>
          <p:nvPr>
            <p:ph idx="5" type="pic"/>
          </p:nvPr>
        </p:nvSpPr>
        <p:spPr>
          <a:xfrm>
            <a:off x="671715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Tablet">
  <p:cSld name="CUSTOM_16_2_1"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fmla="val 319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0"/>
          <p:cNvSpPr/>
          <p:nvPr/>
        </p:nvSpPr>
        <p:spPr>
          <a:xfrm rot="-5400000">
            <a:off x="-837600" y="1065750"/>
            <a:ext cx="4914900" cy="3011100"/>
          </a:xfrm>
          <a:prstGeom prst="round2SameRect">
            <a:avLst>
              <a:gd fmla="val 525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7" name="Google Shape;217;p30"/>
          <p:cNvSpPr/>
          <p:nvPr>
            <p:ph idx="3" type="pic"/>
          </p:nvPr>
        </p:nvSpPr>
        <p:spPr>
          <a:xfrm>
            <a:off x="1988050" y="627575"/>
            <a:ext cx="5167800" cy="3888300"/>
          </a:xfrm>
          <a:prstGeom prst="roundRect">
            <a:avLst>
              <a:gd fmla="val 4099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Purple">
  <p:cSld name="CUSTOM">
    <p:bg>
      <p:bgPr>
        <a:solidFill>
          <a:schemeClr val="lt2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anum Myeongjo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" name="Google Shape;27;p4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s Phone + Tablet">
  <p:cSld name="CUSTOM_16_1_1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/>
          <p:nvPr>
            <p:ph idx="2" type="pic"/>
          </p:nvPr>
        </p:nvSpPr>
        <p:spPr>
          <a:xfrm>
            <a:off x="81285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31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1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2" name="Google Shape;222;p31"/>
          <p:cNvSpPr/>
          <p:nvPr>
            <p:ph idx="4" type="pic"/>
          </p:nvPr>
        </p:nvSpPr>
        <p:spPr>
          <a:xfrm>
            <a:off x="3874125" y="866550"/>
            <a:ext cx="4531500" cy="3409500"/>
          </a:xfrm>
          <a:prstGeom prst="roundRect">
            <a:avLst>
              <a:gd fmla="val 4099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17"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2"/>
          <p:cNvSpPr txBox="1"/>
          <p:nvPr>
            <p:ph idx="1" type="subTitle"/>
          </p:nvPr>
        </p:nvSpPr>
        <p:spPr>
          <a:xfrm>
            <a:off x="440281" y="763675"/>
            <a:ext cx="20703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b="0"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2"/>
          <p:cNvSpPr txBox="1"/>
          <p:nvPr/>
        </p:nvSpPr>
        <p:spPr>
          <a:xfrm>
            <a:off x="871975" y="114300"/>
            <a:ext cx="1385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4"/>
                </a:solidFill>
                <a:latin typeface="Albert Sans"/>
                <a:ea typeface="Albert Sans"/>
                <a:cs typeface="Albert Sans"/>
                <a:sym typeface="Albert Sans"/>
              </a:rPr>
              <a:t>Future Focused</a:t>
            </a:r>
            <a:endParaRPr b="1">
              <a:solidFill>
                <a:schemeClr val="accent4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27" name="Google Shape;227;p32"/>
          <p:cNvSpPr txBox="1"/>
          <p:nvPr>
            <p:ph idx="2" type="subTitle"/>
          </p:nvPr>
        </p:nvSpPr>
        <p:spPr>
          <a:xfrm>
            <a:off x="580888" y="3286575"/>
            <a:ext cx="17571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b="0"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8" name="Google Shape;228;p32"/>
          <p:cNvSpPr txBox="1"/>
          <p:nvPr>
            <p:ph idx="3" type="title"/>
          </p:nvPr>
        </p:nvSpPr>
        <p:spPr>
          <a:xfrm>
            <a:off x="440281" y="327150"/>
            <a:ext cx="2009100" cy="1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Pullquote">
  <p:cSld name="CUSTOM_18">
    <p:bg>
      <p:bgPr>
        <a:solidFill>
          <a:schemeClr val="accent2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idx="1" type="subTitle"/>
          </p:nvPr>
        </p:nvSpPr>
        <p:spPr>
          <a:xfrm>
            <a:off x="821950" y="763675"/>
            <a:ext cx="20703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3"/>
          <p:cNvSpPr/>
          <p:nvPr/>
        </p:nvSpPr>
        <p:spPr>
          <a:xfrm>
            <a:off x="114300" y="114300"/>
            <a:ext cx="8915400" cy="4914900"/>
          </a:xfrm>
          <a:prstGeom prst="roundRect">
            <a:avLst>
              <a:gd fmla="val 33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3"/>
          <p:cNvSpPr txBox="1"/>
          <p:nvPr>
            <p:ph idx="2" type="subTitle"/>
          </p:nvPr>
        </p:nvSpPr>
        <p:spPr>
          <a:xfrm>
            <a:off x="1062075" y="763675"/>
            <a:ext cx="70254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anum Myeongjo"/>
              <a:buNone/>
              <a:defRPr b="0" sz="36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3" name="Google Shape;233;p33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3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7" name="Google Shape;237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8" name="Google Shape;23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1" name="Google Shape;24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9" name="Google Shape;249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0" name="Google Shape;25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0" name="Google Shape;2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Green">
  <p:cSld name="CUSTOM_5">
    <p:bg>
      <p:bgPr>
        <a:solidFill>
          <a:schemeClr val="accen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anum Myeongjo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4" name="Google Shape;2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5" name="Google Shape;2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269" name="Google Shape;26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" name="Google Shape;27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4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0" name="Google Shape;280;p4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1" name="Google Shape;281;p4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2" name="Google Shape;282;p4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" name="Google Shape;283;p4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4" name="Google Shape;284;p4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8" name="Google Shape;288;p4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4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3" name="Google Shape;293;p4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4" name="Google Shape;294;p4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" name="Google Shape;295;p4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6" name="Google Shape;296;p4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4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" name="Google Shape;300;p4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1" name="Google Shape;301;p4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2" name="Google Shape;302;p4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3" name="Google Shape;303;p4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4" name="Google Shape;304;p4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5" name="Google Shape;305;p4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4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9" name="Google Shape;309;p4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0" name="Google Shape;310;p4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1" name="Google Shape;311;p4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2" name="Google Shape;312;p4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3" name="Google Shape;313;p4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4" name="Google Shape;314;p4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5" name="Google Shape;315;p4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6" name="Google Shape;316;p4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5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Teal">
  <p:cSld name="CUSTOM_5_1">
    <p:bg>
      <p:bgPr>
        <a:solidFill>
          <a:schemeClr val="accen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anum Myeongjo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subTitle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3" name="Google Shape;323;p5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5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5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" name="Google Shape;32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5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9" name="Google Shape;329;p5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2" name="Google Shape;332;p5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5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5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5" name="Google Shape;335;p5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5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7" name="Google Shape;33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5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0" name="Google Shape;340;p5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" name="Google Shape;341;p5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_2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5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5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5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5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5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5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5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5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5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Blue">
  <p:cSld name="CUSTOM_5_1_1">
    <p:bg>
      <p:bgPr>
        <a:solidFill>
          <a:schemeClr val="accent4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 Quote">
  <p:cSld name="CUSTOM_1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4627750" y="1204950"/>
            <a:ext cx="24897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3" type="body"/>
          </p:nvPr>
        </p:nvSpPr>
        <p:spPr>
          <a:xfrm>
            <a:off x="4627750" y="1592350"/>
            <a:ext cx="25392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47" name="Google Shape;47;p8"/>
          <p:cNvSpPr/>
          <p:nvPr>
            <p:ph idx="4" type="pic"/>
          </p:nvPr>
        </p:nvSpPr>
        <p:spPr>
          <a:xfrm rot="-5400000">
            <a:off x="1529325" y="1257825"/>
            <a:ext cx="3114600" cy="2619600"/>
          </a:xfrm>
          <a:prstGeom prst="round2SameRect">
            <a:avLst>
              <a:gd fmla="val 3848" name="adj1"/>
              <a:gd fmla="val 0" name="adj2"/>
            </a:avLst>
          </a:prstGeom>
          <a:noFill/>
          <a:ln>
            <a:noFill/>
          </a:ln>
        </p:spPr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36">
          <p15:clr>
            <a:srgbClr val="E46962"/>
          </p15:clr>
        </p15:guide>
        <p15:guide id="2" orient="horz" pos="2604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Image">
  <p:cSld name="CUSTOM_2">
    <p:bg>
      <p:bgPr>
        <a:solidFill>
          <a:schemeClr val="lt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>
            <p:ph idx="2" type="pic"/>
          </p:nvPr>
        </p:nvSpPr>
        <p:spPr>
          <a:xfrm>
            <a:off x="120000" y="114300"/>
            <a:ext cx="8904000" cy="49149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 + Content">
  <p:cSld name="CUSTOM_3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5235220" y="2573350"/>
            <a:ext cx="3798300" cy="19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 u="none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 u="none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 u="none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 u="none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 u="none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5235220" y="750863"/>
            <a:ext cx="37299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type="title"/>
          </p:nvPr>
        </p:nvSpPr>
        <p:spPr>
          <a:xfrm>
            <a:off x="5257467" y="32715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b="1" sz="14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" name="Google Shape;56;p10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/>
          <p:nvPr>
            <p:ph idx="5" type="pic"/>
          </p:nvPr>
        </p:nvSpPr>
        <p:spPr>
          <a:xfrm rot="10800000">
            <a:off x="228600" y="2561290"/>
            <a:ext cx="2262600" cy="2348400"/>
          </a:xfrm>
          <a:prstGeom prst="round1Rect">
            <a:avLst>
              <a:gd fmla="val 4873" name="adj"/>
            </a:avLst>
          </a:prstGeom>
          <a:noFill/>
          <a:ln>
            <a:noFill/>
          </a:ln>
        </p:spPr>
      </p:sp>
      <p:sp>
        <p:nvSpPr>
          <p:cNvPr id="58" name="Google Shape;58;p10"/>
          <p:cNvSpPr/>
          <p:nvPr>
            <p:ph idx="6" type="pic"/>
          </p:nvPr>
        </p:nvSpPr>
        <p:spPr>
          <a:xfrm>
            <a:off x="2486554" y="223525"/>
            <a:ext cx="2262600" cy="2348400"/>
          </a:xfrm>
          <a:prstGeom prst="round1Rect">
            <a:avLst>
              <a:gd fmla="val 4873" name="adj"/>
            </a:avLst>
          </a:prstGeom>
          <a:noFill/>
          <a:ln>
            <a:noFill/>
          </a:ln>
        </p:spPr>
      </p:sp>
      <p:sp>
        <p:nvSpPr>
          <p:cNvPr id="59" name="Google Shape;59;p10"/>
          <p:cNvSpPr/>
          <p:nvPr>
            <p:ph idx="7" type="pic"/>
          </p:nvPr>
        </p:nvSpPr>
        <p:spPr>
          <a:xfrm flipH="1" rot="10800000">
            <a:off x="2486554" y="2561290"/>
            <a:ext cx="2262600" cy="2348400"/>
          </a:xfrm>
          <a:prstGeom prst="round1Rect">
            <a:avLst>
              <a:gd fmla="val 4873" name="adj"/>
            </a:avLst>
          </a:prstGeom>
          <a:noFill/>
          <a:ln>
            <a:noFill/>
          </a:ln>
        </p:spPr>
      </p:sp>
      <p:sp>
        <p:nvSpPr>
          <p:cNvPr id="60" name="Google Shape;60;p10"/>
          <p:cNvSpPr/>
          <p:nvPr>
            <p:ph idx="8" type="pic"/>
          </p:nvPr>
        </p:nvSpPr>
        <p:spPr>
          <a:xfrm flipH="1">
            <a:off x="228600" y="224575"/>
            <a:ext cx="2262600" cy="2348400"/>
          </a:xfrm>
          <a:prstGeom prst="round1Rect">
            <a:avLst>
              <a:gd fmla="val 4873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54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7550" y="425875"/>
            <a:ext cx="29163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7550" y="1714375"/>
            <a:ext cx="5780700" cy="29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■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■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■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9">
          <p15:clr>
            <a:srgbClr val="E46962"/>
          </p15:clr>
        </p15:guide>
        <p15:guide id="2" pos="593">
          <p15:clr>
            <a:srgbClr val="E46962"/>
          </p15:clr>
        </p15:guide>
        <p15:guide id="3" pos="669">
          <p15:clr>
            <a:srgbClr val="E46962"/>
          </p15:clr>
        </p15:guide>
        <p15:guide id="4" pos="1044">
          <p15:clr>
            <a:srgbClr val="E46962"/>
          </p15:clr>
        </p15:guide>
        <p15:guide id="5" pos="1119">
          <p15:clr>
            <a:srgbClr val="E46962"/>
          </p15:clr>
        </p15:guide>
        <p15:guide id="6" pos="1494">
          <p15:clr>
            <a:srgbClr val="E46962"/>
          </p15:clr>
        </p15:guide>
        <p15:guide id="7" pos="1569">
          <p15:clr>
            <a:srgbClr val="E46962"/>
          </p15:clr>
        </p15:guide>
        <p15:guide id="8" pos="1944">
          <p15:clr>
            <a:srgbClr val="E46962"/>
          </p15:clr>
        </p15:guide>
        <p15:guide id="9" pos="2019">
          <p15:clr>
            <a:srgbClr val="E46962"/>
          </p15:clr>
        </p15:guide>
        <p15:guide id="10" pos="2394">
          <p15:clr>
            <a:srgbClr val="E46962"/>
          </p15:clr>
        </p15:guide>
        <p15:guide id="11" pos="2469">
          <p15:clr>
            <a:srgbClr val="E46962"/>
          </p15:clr>
        </p15:guide>
        <p15:guide id="12" pos="2844">
          <p15:clr>
            <a:srgbClr val="E46962"/>
          </p15:clr>
        </p15:guide>
        <p15:guide id="13" pos="2919">
          <p15:clr>
            <a:srgbClr val="E46962"/>
          </p15:clr>
        </p15:guide>
        <p15:guide id="14" pos="3294">
          <p15:clr>
            <a:srgbClr val="E46962"/>
          </p15:clr>
        </p15:guide>
        <p15:guide id="15" pos="3370">
          <p15:clr>
            <a:srgbClr val="E46962"/>
          </p15:clr>
        </p15:guide>
        <p15:guide id="16" pos="3744">
          <p15:clr>
            <a:srgbClr val="E46962"/>
          </p15:clr>
        </p15:guide>
        <p15:guide id="17" pos="3820">
          <p15:clr>
            <a:srgbClr val="E46962"/>
          </p15:clr>
        </p15:guide>
        <p15:guide id="18" pos="4194">
          <p15:clr>
            <a:srgbClr val="E46962"/>
          </p15:clr>
        </p15:guide>
        <p15:guide id="19" pos="4270">
          <p15:clr>
            <a:srgbClr val="E46962"/>
          </p15:clr>
        </p15:guide>
        <p15:guide id="20" pos="4644">
          <p15:clr>
            <a:srgbClr val="E46962"/>
          </p15:clr>
        </p15:guide>
        <p15:guide id="21" pos="4720">
          <p15:clr>
            <a:srgbClr val="E46962"/>
          </p15:clr>
        </p15:guide>
        <p15:guide id="22" pos="5094">
          <p15:clr>
            <a:srgbClr val="E46962"/>
          </p15:clr>
        </p15:guide>
        <p15:guide id="23" pos="5170">
          <p15:clr>
            <a:srgbClr val="E46962"/>
          </p15:clr>
        </p15:guide>
        <p15:guide id="24" pos="5544">
          <p15:clr>
            <a:srgbClr val="E46962"/>
          </p15:clr>
        </p15:guide>
        <p15:guide id="25" orient="horz" pos="141">
          <p15:clr>
            <a:srgbClr val="E46962"/>
          </p15:clr>
        </p15:guide>
        <p15:guide id="26" orient="horz" pos="3099">
          <p15:clr>
            <a:srgbClr val="E46962"/>
          </p15:clr>
        </p15:guide>
        <p15:guide id="27" pos="144">
          <p15:clr>
            <a:srgbClr val="E46962"/>
          </p15:clr>
        </p15:guide>
        <p15:guide id="28" pos="561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55"/>
          <p:cNvSpPr txBox="1"/>
          <p:nvPr>
            <p:ph idx="3" type="title"/>
          </p:nvPr>
        </p:nvSpPr>
        <p:spPr>
          <a:xfrm>
            <a:off x="4467506" y="67415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26, 2024</a:t>
            </a:r>
            <a:endParaRPr/>
          </a:p>
        </p:txBody>
      </p:sp>
      <p:sp>
        <p:nvSpPr>
          <p:cNvPr id="363" name="Google Shape;363;p55"/>
          <p:cNvSpPr txBox="1"/>
          <p:nvPr>
            <p:ph type="title"/>
          </p:nvPr>
        </p:nvSpPr>
        <p:spPr>
          <a:xfrm>
            <a:off x="4410079" y="1067750"/>
            <a:ext cx="4446900" cy="18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100">
                <a:solidFill>
                  <a:schemeClr val="accent1"/>
                </a:solidFill>
              </a:rPr>
              <a:t>Sahayak</a:t>
            </a:r>
            <a:endParaRPr b="1" sz="9100">
              <a:solidFill>
                <a:schemeClr val="accent1"/>
              </a:solidFill>
            </a:endParaRPr>
          </a:p>
        </p:txBody>
      </p:sp>
      <p:sp>
        <p:nvSpPr>
          <p:cNvPr id="364" name="Google Shape;364;p55"/>
          <p:cNvSpPr txBox="1"/>
          <p:nvPr>
            <p:ph idx="1" type="subTitle"/>
          </p:nvPr>
        </p:nvSpPr>
        <p:spPr>
          <a:xfrm>
            <a:off x="6391645" y="3429000"/>
            <a:ext cx="23187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Presented by:</a:t>
            </a:r>
            <a:endParaRPr b="1"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Saurbh Singh Jamwal</a:t>
            </a:r>
            <a:endParaRPr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(24m2132)</a:t>
            </a:r>
            <a:endParaRPr sz="1300"/>
          </a:p>
        </p:txBody>
      </p:sp>
      <p:pic>
        <p:nvPicPr>
          <p:cNvPr descr="Hexagonal icon." id="365" name="Google Shape;365;p5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732" l="0" r="0" t="6732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366" name="Google Shape;366;p55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7" name="Google Shape;367;p55"/>
          <p:cNvSpPr txBox="1"/>
          <p:nvPr>
            <p:ph idx="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68" name="Google Shape;3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050" y="674150"/>
            <a:ext cx="4064243" cy="213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050" y="2802545"/>
            <a:ext cx="4064249" cy="153035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5"/>
          <p:cNvSpPr txBox="1"/>
          <p:nvPr/>
        </p:nvSpPr>
        <p:spPr>
          <a:xfrm>
            <a:off x="5053600" y="2533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CS699 Course Project</a:t>
            </a:r>
            <a:endParaRPr b="1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4"/>
          <p:cNvSpPr txBox="1"/>
          <p:nvPr/>
        </p:nvSpPr>
        <p:spPr>
          <a:xfrm>
            <a:off x="-1735100" y="594200"/>
            <a:ext cx="57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My fundraiser</a:t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11" name="Google Shape;511;p64"/>
          <p:cNvSpPr txBox="1"/>
          <p:nvPr/>
        </p:nvSpPr>
        <p:spPr>
          <a:xfrm>
            <a:off x="-1735100" y="3082300"/>
            <a:ext cx="57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create fundraiser</a:t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12" name="Google Shape;512;p64"/>
          <p:cNvSpPr txBox="1"/>
          <p:nvPr/>
        </p:nvSpPr>
        <p:spPr>
          <a:xfrm>
            <a:off x="-1735100" y="3082300"/>
            <a:ext cx="57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View fundraiser</a:t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13" name="Google Shape;5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9" y="223500"/>
            <a:ext cx="4461579" cy="22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4"/>
          <p:cNvSpPr/>
          <p:nvPr/>
        </p:nvSpPr>
        <p:spPr>
          <a:xfrm>
            <a:off x="1802850" y="359550"/>
            <a:ext cx="382500" cy="16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15" name="Google Shape;51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850" y="224725"/>
            <a:ext cx="4461574" cy="228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3" y="2616750"/>
            <a:ext cx="4461577" cy="2294336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4"/>
          <p:cNvSpPr/>
          <p:nvPr/>
        </p:nvSpPr>
        <p:spPr>
          <a:xfrm>
            <a:off x="5658400" y="1733325"/>
            <a:ext cx="240600" cy="12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18" name="Google Shape;518;p64"/>
          <p:cNvSpPr/>
          <p:nvPr/>
        </p:nvSpPr>
        <p:spPr>
          <a:xfrm>
            <a:off x="2491100" y="2846025"/>
            <a:ext cx="240600" cy="12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19" name="Google Shape;519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1850" y="2616750"/>
            <a:ext cx="4461576" cy="2291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65"/>
          <p:cNvPicPr preferRelativeResize="0"/>
          <p:nvPr/>
        </p:nvPicPr>
        <p:blipFill rotWithShape="1">
          <a:blip r:embed="rId3">
            <a:alphaModFix/>
          </a:blip>
          <a:srcRect b="26230" l="11961" r="63154" t="17696"/>
          <a:stretch/>
        </p:blipFill>
        <p:spPr>
          <a:xfrm>
            <a:off x="108200" y="1478625"/>
            <a:ext cx="2199576" cy="250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136" y="1478625"/>
            <a:ext cx="6709663" cy="25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5"/>
          <p:cNvSpPr txBox="1"/>
          <p:nvPr/>
        </p:nvSpPr>
        <p:spPr>
          <a:xfrm>
            <a:off x="3840450" y="856075"/>
            <a:ext cx="14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My Fundraisers</a:t>
            </a:r>
            <a:endParaRPr b="1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50" y="104025"/>
            <a:ext cx="2607174" cy="26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25" y="2782321"/>
            <a:ext cx="4544525" cy="2245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7125" y="2782325"/>
            <a:ext cx="4396608" cy="22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0594" y="104025"/>
            <a:ext cx="5418658" cy="26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7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p67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41" name="Google Shape;541;p67"/>
          <p:cNvSpPr txBox="1"/>
          <p:nvPr>
            <p:ph idx="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42" name="Google Shape;5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25" y="1431675"/>
            <a:ext cx="4431699" cy="228015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7"/>
          <p:cNvSpPr/>
          <p:nvPr/>
        </p:nvSpPr>
        <p:spPr>
          <a:xfrm>
            <a:off x="2438850" y="1473725"/>
            <a:ext cx="300600" cy="13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44" name="Google Shape;54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431675"/>
            <a:ext cx="4499357" cy="22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8"/>
          <p:cNvSpPr txBox="1"/>
          <p:nvPr/>
        </p:nvSpPr>
        <p:spPr>
          <a:xfrm>
            <a:off x="779875" y="2032075"/>
            <a:ext cx="7307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My role was decided to be for frontend.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No progress or communication done by teammates when asked.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My work </a:t>
            </a:r>
            <a:r>
              <a:rPr lang="en" sz="1600">
                <a:solidFill>
                  <a:schemeClr val="lt1"/>
                </a:solidFill>
              </a:rPr>
              <a:t>completely</a:t>
            </a:r>
            <a:r>
              <a:rPr lang="en" sz="1600">
                <a:solidFill>
                  <a:schemeClr val="lt1"/>
                </a:solidFill>
              </a:rPr>
              <a:t> independent from them.</a:t>
            </a:r>
            <a:endParaRPr sz="16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-"/>
            </a:pPr>
            <a:r>
              <a:rPr lang="en" sz="1600">
                <a:solidFill>
                  <a:schemeClr val="lt1"/>
                </a:solidFill>
              </a:rPr>
              <a:t>Made gradual progress since mid october, documented on Github.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50" name="Google Shape;550;p68"/>
          <p:cNvSpPr txBox="1"/>
          <p:nvPr/>
        </p:nvSpPr>
        <p:spPr>
          <a:xfrm>
            <a:off x="3285600" y="509200"/>
            <a:ext cx="257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Problems Faced</a:t>
            </a:r>
            <a:endParaRPr b="1" sz="25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51" name="Google Shape;551;p68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2" name="Google Shape;552;p68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53" name="Google Shape;553;p68"/>
          <p:cNvSpPr txBox="1"/>
          <p:nvPr>
            <p:ph idx="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54" name="Google Shape;554;p68"/>
          <p:cNvSpPr txBox="1"/>
          <p:nvPr/>
        </p:nvSpPr>
        <p:spPr>
          <a:xfrm>
            <a:off x="836000" y="1412225"/>
            <a:ext cx="5332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lbert Sans"/>
              <a:buAutoNum type="arabicPeriod"/>
            </a:pPr>
            <a:r>
              <a:rPr lang="en" sz="23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Team Problems</a:t>
            </a:r>
            <a:endParaRPr sz="2300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9"/>
          <p:cNvSpPr txBox="1"/>
          <p:nvPr/>
        </p:nvSpPr>
        <p:spPr>
          <a:xfrm>
            <a:off x="908025" y="1412225"/>
            <a:ext cx="726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2</a:t>
            </a:r>
            <a:r>
              <a:rPr lang="en" sz="23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. Payment Handling</a:t>
            </a:r>
            <a:endParaRPr sz="2300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60" name="Google Shape;560;p69"/>
          <p:cNvSpPr txBox="1"/>
          <p:nvPr/>
        </p:nvSpPr>
        <p:spPr>
          <a:xfrm>
            <a:off x="3285600" y="509200"/>
            <a:ext cx="257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Problems Faced</a:t>
            </a:r>
            <a:endParaRPr b="1" sz="25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61" name="Google Shape;561;p69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p69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63" name="Google Shape;563;p69"/>
          <p:cNvSpPr txBox="1"/>
          <p:nvPr>
            <p:ph idx="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64" name="Google Shape;564;p69"/>
          <p:cNvSpPr txBox="1"/>
          <p:nvPr/>
        </p:nvSpPr>
        <p:spPr>
          <a:xfrm>
            <a:off x="779875" y="2032075"/>
            <a:ext cx="74697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The Pay Now button on the donation form was not functioning as expected, and Razorpay integration issues were encountered.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Debugged the Razorpay script for correct initialization and added necessary validations for user inputs.</a:t>
            </a:r>
            <a:endParaRPr sz="16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-"/>
            </a:pPr>
            <a:r>
              <a:rPr lang="en" sz="1600">
                <a:solidFill>
                  <a:schemeClr val="lt1"/>
                </a:solidFill>
              </a:rPr>
              <a:t>Ensured the payment-success route was properly handling the Razorpay responses and updating the database.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0"/>
          <p:cNvSpPr txBox="1"/>
          <p:nvPr/>
        </p:nvSpPr>
        <p:spPr>
          <a:xfrm>
            <a:off x="3285600" y="509200"/>
            <a:ext cx="257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Problems Faced</a:t>
            </a:r>
            <a:endParaRPr b="1" sz="25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70" name="Google Shape;570;p70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1" name="Google Shape;571;p70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72" name="Google Shape;572;p70"/>
          <p:cNvSpPr txBox="1"/>
          <p:nvPr>
            <p:ph idx="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73" name="Google Shape;573;p70"/>
          <p:cNvSpPr txBox="1"/>
          <p:nvPr/>
        </p:nvSpPr>
        <p:spPr>
          <a:xfrm>
            <a:off x="908025" y="1412225"/>
            <a:ext cx="726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3. Classification of Fundraisers was needed</a:t>
            </a:r>
            <a:endParaRPr sz="2300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74" name="Google Shape;574;p70"/>
          <p:cNvSpPr txBox="1"/>
          <p:nvPr/>
        </p:nvSpPr>
        <p:spPr>
          <a:xfrm>
            <a:off x="779875" y="2032075"/>
            <a:ext cx="74697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-"/>
            </a:pPr>
            <a:r>
              <a:rPr lang="en" sz="1600">
                <a:solidFill>
                  <a:schemeClr val="lt1"/>
                </a:solidFill>
              </a:rPr>
              <a:t>The “Fundraiser To Donate” tab should not show Fundraisers requested by the user.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For this a session id was created when you log in with your ID.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Another use was “My Fundraisers” tab that consists all of the user’s requested Fundraisers.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1"/>
          <p:cNvSpPr txBox="1"/>
          <p:nvPr/>
        </p:nvSpPr>
        <p:spPr>
          <a:xfrm>
            <a:off x="3285600" y="509200"/>
            <a:ext cx="257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Problems Faced</a:t>
            </a:r>
            <a:endParaRPr b="1" sz="25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0" name="Google Shape;580;p71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71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2" name="Google Shape;582;p71"/>
          <p:cNvSpPr txBox="1"/>
          <p:nvPr>
            <p:ph idx="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3" name="Google Shape;583;p71"/>
          <p:cNvSpPr txBox="1"/>
          <p:nvPr/>
        </p:nvSpPr>
        <p:spPr>
          <a:xfrm>
            <a:off x="908025" y="1412225"/>
            <a:ext cx="726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4. Making my fundraiser more visually appealing</a:t>
            </a:r>
            <a:endParaRPr sz="2300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4" name="Google Shape;584;p71"/>
          <p:cNvSpPr txBox="1"/>
          <p:nvPr/>
        </p:nvSpPr>
        <p:spPr>
          <a:xfrm>
            <a:off x="779875" y="2032075"/>
            <a:ext cx="74697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-"/>
            </a:pPr>
            <a:r>
              <a:rPr lang="en" sz="1600">
                <a:solidFill>
                  <a:schemeClr val="lt1"/>
                </a:solidFill>
              </a:rPr>
              <a:t>Wanted</a:t>
            </a:r>
            <a:r>
              <a:rPr lang="en" sz="1600">
                <a:solidFill>
                  <a:schemeClr val="lt1"/>
                </a:solidFill>
              </a:rPr>
              <a:t> to have a bucket filling effect for the Fundraisers under the “My Fundraisers” tab.</a:t>
            </a:r>
            <a:endParaRPr sz="16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-"/>
            </a:pPr>
            <a:r>
              <a:rPr lang="en" sz="1600">
                <a:solidFill>
                  <a:schemeClr val="lt1"/>
                </a:solidFill>
              </a:rPr>
              <a:t>Done using CSS linear gradient.</a:t>
            </a:r>
            <a:endParaRPr sz="16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-"/>
            </a:pPr>
            <a:r>
              <a:rPr lang="en" sz="1600">
                <a:solidFill>
                  <a:schemeClr val="lt1"/>
                </a:solidFill>
              </a:rPr>
              <a:t>Background</a:t>
            </a:r>
            <a:r>
              <a:rPr lang="en" sz="1600">
                <a:solidFill>
                  <a:schemeClr val="lt1"/>
                </a:solidFill>
              </a:rPr>
              <a:t> property of each Fundraiser card was dynamically set to a gradient that transitions from light green to white.</a:t>
            </a:r>
            <a:endParaRPr sz="16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-"/>
            </a:pPr>
            <a:r>
              <a:rPr lang="en" sz="1600">
                <a:solidFill>
                  <a:schemeClr val="lt1"/>
                </a:solidFill>
              </a:rPr>
              <a:t>Height of green portion calculated based on progress achieved in terms of donation/goal. 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2"/>
          <p:cNvSpPr txBox="1"/>
          <p:nvPr/>
        </p:nvSpPr>
        <p:spPr>
          <a:xfrm>
            <a:off x="3285600" y="509200"/>
            <a:ext cx="257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Problems Faced</a:t>
            </a:r>
            <a:endParaRPr b="1" sz="25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90" name="Google Shape;590;p72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1" name="Google Shape;591;p72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92" name="Google Shape;592;p72"/>
          <p:cNvSpPr txBox="1"/>
          <p:nvPr>
            <p:ph idx="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93" name="Google Shape;593;p72"/>
          <p:cNvSpPr txBox="1"/>
          <p:nvPr/>
        </p:nvSpPr>
        <p:spPr>
          <a:xfrm>
            <a:off x="908025" y="1412225"/>
            <a:ext cx="726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5. Ensuring deleted fundraisers are still in database</a:t>
            </a:r>
            <a:endParaRPr sz="2300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94" name="Google Shape;594;p72"/>
          <p:cNvSpPr txBox="1"/>
          <p:nvPr/>
        </p:nvSpPr>
        <p:spPr>
          <a:xfrm>
            <a:off x="779875" y="2032075"/>
            <a:ext cx="74697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-"/>
            </a:pPr>
            <a:r>
              <a:rPr lang="en" sz="1600">
                <a:solidFill>
                  <a:schemeClr val="lt1"/>
                </a:solidFill>
              </a:rPr>
              <a:t>Wanted to give user an option to delete “My Fundraisers”.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But we don’t want the amount already donated to get erased from record.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Added flag column in the Fundraiser </a:t>
            </a:r>
            <a:r>
              <a:rPr lang="en" sz="1600">
                <a:solidFill>
                  <a:schemeClr val="lt1"/>
                </a:solidFill>
              </a:rPr>
              <a:t>database</a:t>
            </a:r>
            <a:r>
              <a:rPr lang="en" sz="1600">
                <a:solidFill>
                  <a:schemeClr val="lt1"/>
                </a:solidFill>
              </a:rPr>
              <a:t> with option of values: active, deleted or finished. Default is set to active.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On deletion of fundraiser, the flag is set to deleted.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3"/>
          <p:cNvSpPr txBox="1"/>
          <p:nvPr/>
        </p:nvSpPr>
        <p:spPr>
          <a:xfrm>
            <a:off x="3285600" y="509200"/>
            <a:ext cx="257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Problems Faced</a:t>
            </a:r>
            <a:endParaRPr b="1" sz="25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0" name="Google Shape;600;p73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1" name="Google Shape;601;p73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2" name="Google Shape;602;p73"/>
          <p:cNvSpPr txBox="1"/>
          <p:nvPr>
            <p:ph idx="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3" name="Google Shape;603;p73"/>
          <p:cNvSpPr txBox="1"/>
          <p:nvPr/>
        </p:nvSpPr>
        <p:spPr>
          <a:xfrm>
            <a:off x="908025" y="1412225"/>
            <a:ext cx="726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6. Donations impacting fundraiser goals</a:t>
            </a:r>
            <a:endParaRPr sz="2300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4" name="Google Shape;604;p73"/>
          <p:cNvSpPr txBox="1"/>
          <p:nvPr/>
        </p:nvSpPr>
        <p:spPr>
          <a:xfrm>
            <a:off x="779875" y="2032075"/>
            <a:ext cx="74697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Even when the total donated amount reached </a:t>
            </a:r>
            <a:r>
              <a:rPr lang="en" sz="1600">
                <a:solidFill>
                  <a:schemeClr val="lt1"/>
                </a:solidFill>
              </a:rPr>
              <a:t>or exceeded </a:t>
            </a:r>
            <a:r>
              <a:rPr lang="en" sz="1600">
                <a:solidFill>
                  <a:schemeClr val="lt1"/>
                </a:solidFill>
              </a:rPr>
              <a:t>the goal, the flag for the fundraiser did not automatically update to finished.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First, added a check during route of payment, to </a:t>
            </a:r>
            <a:r>
              <a:rPr lang="en" sz="1600">
                <a:solidFill>
                  <a:schemeClr val="lt1"/>
                </a:solidFill>
              </a:rPr>
              <a:t>calculate</a:t>
            </a:r>
            <a:r>
              <a:rPr lang="en" sz="1600">
                <a:solidFill>
                  <a:schemeClr val="lt1"/>
                </a:solidFill>
              </a:rPr>
              <a:t> how much </a:t>
            </a:r>
            <a:r>
              <a:rPr lang="en" sz="1600">
                <a:solidFill>
                  <a:schemeClr val="lt1"/>
                </a:solidFill>
              </a:rPr>
              <a:t>money</a:t>
            </a:r>
            <a:r>
              <a:rPr lang="en" sz="1600">
                <a:solidFill>
                  <a:schemeClr val="lt1"/>
                </a:solidFill>
              </a:rPr>
              <a:t> is required to reach the goal. If current donation exceeds this, I </a:t>
            </a:r>
            <a:r>
              <a:rPr lang="en" sz="1600">
                <a:solidFill>
                  <a:schemeClr val="lt1"/>
                </a:solidFill>
              </a:rPr>
              <a:t>change</a:t>
            </a:r>
            <a:r>
              <a:rPr lang="en" sz="1600">
                <a:solidFill>
                  <a:schemeClr val="lt1"/>
                </a:solidFill>
              </a:rPr>
              <a:t> payment amount to the </a:t>
            </a:r>
            <a:r>
              <a:rPr lang="en" sz="1600">
                <a:solidFill>
                  <a:schemeClr val="lt1"/>
                </a:solidFill>
              </a:rPr>
              <a:t>required</a:t>
            </a:r>
            <a:r>
              <a:rPr lang="en" sz="1600">
                <a:solidFill>
                  <a:schemeClr val="lt1"/>
                </a:solidFill>
              </a:rPr>
              <a:t> amount.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Second, added a check during payment, if goal reached now then change the flag to finished, then commit database.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Also formed a function in Jupyter to do bulk label shift if goal reached.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6"/>
          <p:cNvSpPr txBox="1"/>
          <p:nvPr/>
        </p:nvSpPr>
        <p:spPr>
          <a:xfrm>
            <a:off x="3701263" y="1651125"/>
            <a:ext cx="1129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Homepage</a:t>
            </a:r>
            <a:endParaRPr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6" name="Google Shape;376;p56"/>
          <p:cNvSpPr txBox="1"/>
          <p:nvPr/>
        </p:nvSpPr>
        <p:spPr>
          <a:xfrm>
            <a:off x="5888088" y="2640038"/>
            <a:ext cx="10557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Logged in</a:t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7" name="Google Shape;377;p56"/>
          <p:cNvSpPr txBox="1"/>
          <p:nvPr/>
        </p:nvSpPr>
        <p:spPr>
          <a:xfrm>
            <a:off x="5983913" y="3628950"/>
            <a:ext cx="885300" cy="40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Register</a:t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8" name="Google Shape;378;p56"/>
          <p:cNvSpPr txBox="1"/>
          <p:nvPr/>
        </p:nvSpPr>
        <p:spPr>
          <a:xfrm>
            <a:off x="6055763" y="4310950"/>
            <a:ext cx="741600" cy="40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Log in</a:t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379" name="Google Shape;379;p56"/>
          <p:cNvCxnSpPr>
            <a:stCxn id="377" idx="2"/>
            <a:endCxn id="378" idx="0"/>
          </p:cNvCxnSpPr>
          <p:nvPr/>
        </p:nvCxnSpPr>
        <p:spPr>
          <a:xfrm>
            <a:off x="6426563" y="4029150"/>
            <a:ext cx="0" cy="28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56"/>
          <p:cNvCxnSpPr>
            <a:stCxn id="381" idx="3"/>
            <a:endCxn id="377" idx="1"/>
          </p:cNvCxnSpPr>
          <p:nvPr/>
        </p:nvCxnSpPr>
        <p:spPr>
          <a:xfrm>
            <a:off x="5202113" y="3829050"/>
            <a:ext cx="781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56"/>
          <p:cNvCxnSpPr/>
          <p:nvPr/>
        </p:nvCxnSpPr>
        <p:spPr>
          <a:xfrm rot="10800000">
            <a:off x="5046050" y="3313025"/>
            <a:ext cx="1368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56"/>
          <p:cNvSpPr txBox="1"/>
          <p:nvPr/>
        </p:nvSpPr>
        <p:spPr>
          <a:xfrm>
            <a:off x="5274376" y="3262625"/>
            <a:ext cx="74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S</a:t>
            </a:r>
            <a:r>
              <a:rPr lang="en" sz="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uccessful</a:t>
            </a:r>
            <a:endParaRPr sz="8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84" name="Google Shape;384;p56"/>
          <p:cNvSpPr txBox="1"/>
          <p:nvPr/>
        </p:nvSpPr>
        <p:spPr>
          <a:xfrm rot="-1391">
            <a:off x="5274382" y="3792946"/>
            <a:ext cx="74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Not found</a:t>
            </a:r>
            <a:endParaRPr sz="8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385" name="Google Shape;385;p56"/>
          <p:cNvCxnSpPr/>
          <p:nvPr/>
        </p:nvCxnSpPr>
        <p:spPr>
          <a:xfrm rot="10800000">
            <a:off x="5038963" y="4048000"/>
            <a:ext cx="0" cy="471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56"/>
          <p:cNvCxnSpPr>
            <a:stCxn id="378" idx="1"/>
          </p:cNvCxnSpPr>
          <p:nvPr/>
        </p:nvCxnSpPr>
        <p:spPr>
          <a:xfrm rot="10800000">
            <a:off x="5045963" y="4511050"/>
            <a:ext cx="1009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56"/>
          <p:cNvSpPr txBox="1"/>
          <p:nvPr/>
        </p:nvSpPr>
        <p:spPr>
          <a:xfrm>
            <a:off x="5862113" y="1651125"/>
            <a:ext cx="1586100" cy="4002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View Fundraisers</a:t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88" name="Google Shape;388;p56"/>
          <p:cNvSpPr txBox="1"/>
          <p:nvPr/>
        </p:nvSpPr>
        <p:spPr>
          <a:xfrm>
            <a:off x="3928363" y="3214938"/>
            <a:ext cx="67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No</a:t>
            </a:r>
            <a:endParaRPr sz="8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964125" y="1651125"/>
            <a:ext cx="1706100" cy="4002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Create</a:t>
            </a: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Fundraiser</a:t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0" name="Google Shape;390;p56"/>
          <p:cNvSpPr txBox="1"/>
          <p:nvPr/>
        </p:nvSpPr>
        <p:spPr>
          <a:xfrm>
            <a:off x="4975800" y="1496750"/>
            <a:ext cx="7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View</a:t>
            </a:r>
            <a:r>
              <a:rPr lang="en" sz="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fundraisers</a:t>
            </a:r>
            <a:endParaRPr sz="8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391" name="Google Shape;391;p56"/>
          <p:cNvCxnSpPr>
            <a:stCxn id="375" idx="3"/>
            <a:endCxn id="387" idx="1"/>
          </p:cNvCxnSpPr>
          <p:nvPr/>
        </p:nvCxnSpPr>
        <p:spPr>
          <a:xfrm>
            <a:off x="4831063" y="1851225"/>
            <a:ext cx="1031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56"/>
          <p:cNvSpPr/>
          <p:nvPr/>
        </p:nvSpPr>
        <p:spPr>
          <a:xfrm>
            <a:off x="3738325" y="2543238"/>
            <a:ext cx="1055700" cy="565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Logged in?</a:t>
            </a:r>
            <a:endParaRPr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393" name="Google Shape;393;p56"/>
          <p:cNvCxnSpPr>
            <a:stCxn id="375" idx="2"/>
            <a:endCxn id="392" idx="0"/>
          </p:cNvCxnSpPr>
          <p:nvPr/>
        </p:nvCxnSpPr>
        <p:spPr>
          <a:xfrm>
            <a:off x="4266163" y="2051325"/>
            <a:ext cx="0" cy="492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56"/>
          <p:cNvSpPr txBox="1"/>
          <p:nvPr/>
        </p:nvSpPr>
        <p:spPr>
          <a:xfrm>
            <a:off x="3627000" y="2081738"/>
            <a:ext cx="67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Create fundraiser</a:t>
            </a:r>
            <a:endParaRPr sz="8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395" name="Google Shape;395;p56"/>
          <p:cNvCxnSpPr/>
          <p:nvPr/>
        </p:nvCxnSpPr>
        <p:spPr>
          <a:xfrm>
            <a:off x="4266163" y="3108750"/>
            <a:ext cx="0" cy="492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56"/>
          <p:cNvSpPr txBox="1"/>
          <p:nvPr/>
        </p:nvSpPr>
        <p:spPr>
          <a:xfrm>
            <a:off x="2575819" y="2543325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Yes</a:t>
            </a:r>
            <a:endParaRPr sz="8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397" name="Google Shape;397;p56"/>
          <p:cNvCxnSpPr>
            <a:stCxn id="392" idx="1"/>
          </p:cNvCxnSpPr>
          <p:nvPr/>
        </p:nvCxnSpPr>
        <p:spPr>
          <a:xfrm rot="10800000">
            <a:off x="1822825" y="2825988"/>
            <a:ext cx="1915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56"/>
          <p:cNvCxnSpPr>
            <a:endCxn id="389" idx="2"/>
          </p:cNvCxnSpPr>
          <p:nvPr/>
        </p:nvCxnSpPr>
        <p:spPr>
          <a:xfrm rot="10800000">
            <a:off x="1817175" y="2051325"/>
            <a:ext cx="0" cy="779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" name="Google Shape;399;p56"/>
          <p:cNvSpPr txBox="1"/>
          <p:nvPr/>
        </p:nvSpPr>
        <p:spPr>
          <a:xfrm>
            <a:off x="5862125" y="688500"/>
            <a:ext cx="1586100" cy="400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Payment</a:t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400" name="Google Shape;400;p56"/>
          <p:cNvCxnSpPr/>
          <p:nvPr/>
        </p:nvCxnSpPr>
        <p:spPr>
          <a:xfrm rot="10800000">
            <a:off x="6655163" y="1122425"/>
            <a:ext cx="0" cy="515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Google Shape;401;p56"/>
          <p:cNvSpPr txBox="1"/>
          <p:nvPr/>
        </p:nvSpPr>
        <p:spPr>
          <a:xfrm>
            <a:off x="6564175" y="1216013"/>
            <a:ext cx="74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Donate</a:t>
            </a:r>
            <a:endParaRPr sz="8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402" name="Google Shape;402;p56"/>
          <p:cNvCxnSpPr>
            <a:stCxn id="399" idx="3"/>
          </p:cNvCxnSpPr>
          <p:nvPr/>
        </p:nvCxnSpPr>
        <p:spPr>
          <a:xfrm>
            <a:off x="7448225" y="888600"/>
            <a:ext cx="383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56"/>
          <p:cNvCxnSpPr/>
          <p:nvPr/>
        </p:nvCxnSpPr>
        <p:spPr>
          <a:xfrm>
            <a:off x="7832350" y="894200"/>
            <a:ext cx="0" cy="960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56"/>
          <p:cNvCxnSpPr>
            <a:endCxn id="387" idx="3"/>
          </p:cNvCxnSpPr>
          <p:nvPr/>
        </p:nvCxnSpPr>
        <p:spPr>
          <a:xfrm rot="10800000">
            <a:off x="7448213" y="1851225"/>
            <a:ext cx="38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56"/>
          <p:cNvSpPr txBox="1"/>
          <p:nvPr/>
        </p:nvSpPr>
        <p:spPr>
          <a:xfrm>
            <a:off x="3509250" y="688500"/>
            <a:ext cx="1506300" cy="4002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My</a:t>
            </a: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Fundraisers</a:t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406" name="Google Shape;406;p56"/>
          <p:cNvCxnSpPr>
            <a:stCxn id="389" idx="3"/>
            <a:endCxn id="375" idx="1"/>
          </p:cNvCxnSpPr>
          <p:nvPr/>
        </p:nvCxnSpPr>
        <p:spPr>
          <a:xfrm>
            <a:off x="2670225" y="1851225"/>
            <a:ext cx="1031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56"/>
          <p:cNvSpPr txBox="1"/>
          <p:nvPr/>
        </p:nvSpPr>
        <p:spPr>
          <a:xfrm>
            <a:off x="2798075" y="1496750"/>
            <a:ext cx="7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Fundraisers</a:t>
            </a:r>
            <a:endParaRPr sz="8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created</a:t>
            </a:r>
            <a:endParaRPr sz="8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408" name="Google Shape;408;p56"/>
          <p:cNvCxnSpPr>
            <a:stCxn id="375" idx="0"/>
            <a:endCxn id="405" idx="2"/>
          </p:cNvCxnSpPr>
          <p:nvPr/>
        </p:nvCxnSpPr>
        <p:spPr>
          <a:xfrm rot="10800000">
            <a:off x="4262263" y="1088625"/>
            <a:ext cx="3900" cy="56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56"/>
          <p:cNvCxnSpPr/>
          <p:nvPr/>
        </p:nvCxnSpPr>
        <p:spPr>
          <a:xfrm>
            <a:off x="5058350" y="3322200"/>
            <a:ext cx="0" cy="310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56"/>
          <p:cNvCxnSpPr>
            <a:endCxn id="376" idx="2"/>
          </p:cNvCxnSpPr>
          <p:nvPr/>
        </p:nvCxnSpPr>
        <p:spPr>
          <a:xfrm rot="10800000">
            <a:off x="6415938" y="3040238"/>
            <a:ext cx="0" cy="27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56"/>
          <p:cNvSpPr/>
          <p:nvPr/>
        </p:nvSpPr>
        <p:spPr>
          <a:xfrm>
            <a:off x="3330225" y="3628950"/>
            <a:ext cx="1871700" cy="43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User Authentication</a:t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412" name="Google Shape;412;p56"/>
          <p:cNvCxnSpPr/>
          <p:nvPr/>
        </p:nvCxnSpPr>
        <p:spPr>
          <a:xfrm rot="10800000">
            <a:off x="4682000" y="2065200"/>
            <a:ext cx="0" cy="317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56"/>
          <p:cNvCxnSpPr/>
          <p:nvPr/>
        </p:nvCxnSpPr>
        <p:spPr>
          <a:xfrm>
            <a:off x="4686475" y="2383475"/>
            <a:ext cx="1726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56"/>
          <p:cNvCxnSpPr>
            <a:stCxn id="376" idx="0"/>
          </p:cNvCxnSpPr>
          <p:nvPr/>
        </p:nvCxnSpPr>
        <p:spPr>
          <a:xfrm flipH="1" rot="10800000">
            <a:off x="6415938" y="2380238"/>
            <a:ext cx="600" cy="25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56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56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17" name="Google Shape;417;p56"/>
          <p:cNvSpPr txBox="1"/>
          <p:nvPr>
            <p:ph idx="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4"/>
          <p:cNvSpPr txBox="1"/>
          <p:nvPr/>
        </p:nvSpPr>
        <p:spPr>
          <a:xfrm>
            <a:off x="3285600" y="509200"/>
            <a:ext cx="257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Problems Faced</a:t>
            </a:r>
            <a:endParaRPr b="1" sz="25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0" name="Google Shape;610;p74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1" name="Google Shape;611;p74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2" name="Google Shape;612;p74"/>
          <p:cNvSpPr txBox="1"/>
          <p:nvPr>
            <p:ph idx="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3" name="Google Shape;613;p74"/>
          <p:cNvSpPr txBox="1"/>
          <p:nvPr/>
        </p:nvSpPr>
        <p:spPr>
          <a:xfrm>
            <a:off x="908025" y="1412225"/>
            <a:ext cx="726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7. Styling issues, was not updating the page</a:t>
            </a:r>
            <a:endParaRPr sz="2300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4" name="Google Shape;614;p74"/>
          <p:cNvSpPr txBox="1"/>
          <p:nvPr/>
        </p:nvSpPr>
        <p:spPr>
          <a:xfrm>
            <a:off x="779875" y="2032075"/>
            <a:ext cx="7469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Since I used testing mode on flask, the webpages were updating when reloaded after making </a:t>
            </a:r>
            <a:r>
              <a:rPr lang="en" sz="1600">
                <a:solidFill>
                  <a:schemeClr val="lt1"/>
                </a:solidFill>
              </a:rPr>
              <a:t>changes</a:t>
            </a:r>
            <a:r>
              <a:rPr lang="en" sz="1600">
                <a:solidFill>
                  <a:schemeClr val="lt1"/>
                </a:solidFill>
              </a:rPr>
              <a:t> to </a:t>
            </a:r>
            <a:r>
              <a:rPr lang="en" sz="1600">
                <a:solidFill>
                  <a:schemeClr val="lt1"/>
                </a:solidFill>
              </a:rPr>
              <a:t>template</a:t>
            </a:r>
            <a:r>
              <a:rPr lang="en" sz="1600">
                <a:solidFill>
                  <a:schemeClr val="lt1"/>
                </a:solidFill>
              </a:rPr>
              <a:t>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But later in the project, it stopped </a:t>
            </a:r>
            <a:r>
              <a:rPr lang="en" sz="1600">
                <a:solidFill>
                  <a:schemeClr val="lt1"/>
                </a:solidFill>
              </a:rPr>
              <a:t>updating</a:t>
            </a:r>
            <a:r>
              <a:rPr lang="en" sz="1600">
                <a:solidFill>
                  <a:schemeClr val="lt1"/>
                </a:solidFill>
              </a:rPr>
              <a:t> dynamically during run. During setting edit and delete buttons in “My Fundraisers”.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Costed me hours of work, in the end I found that I need to restart the flask run after each </a:t>
            </a:r>
            <a:r>
              <a:rPr lang="en" sz="1600">
                <a:solidFill>
                  <a:schemeClr val="lt1"/>
                </a:solidFill>
              </a:rPr>
              <a:t>update</a:t>
            </a:r>
            <a:r>
              <a:rPr lang="en" sz="1600">
                <a:solidFill>
                  <a:schemeClr val="lt1"/>
                </a:solidFill>
              </a:rPr>
              <a:t> that I want to be reflected.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5"/>
          <p:cNvSpPr txBox="1"/>
          <p:nvPr/>
        </p:nvSpPr>
        <p:spPr>
          <a:xfrm>
            <a:off x="3285600" y="509200"/>
            <a:ext cx="257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Problems Faced</a:t>
            </a:r>
            <a:endParaRPr b="1" sz="25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0" name="Google Shape;620;p75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75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2" name="Google Shape;622;p75"/>
          <p:cNvSpPr txBox="1"/>
          <p:nvPr>
            <p:ph idx="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3" name="Google Shape;623;p75"/>
          <p:cNvSpPr txBox="1"/>
          <p:nvPr/>
        </p:nvSpPr>
        <p:spPr>
          <a:xfrm>
            <a:off x="908025" y="1412225"/>
            <a:ext cx="726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8. Fundraiser visibility based on flag</a:t>
            </a:r>
            <a:endParaRPr sz="2300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4" name="Google Shape;624;p75"/>
          <p:cNvSpPr txBox="1"/>
          <p:nvPr/>
        </p:nvSpPr>
        <p:spPr>
          <a:xfrm>
            <a:off x="779875" y="2032075"/>
            <a:ext cx="7469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Did not want to show the finished or deleted Fundraisers in the “Fundraisers to Donate”.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Did conditioning based on flag value, show Fundraiser available for donation only if flag is active.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Also helped change the gradient color in “My Fundraisers” to have different background color base on </a:t>
            </a:r>
            <a:r>
              <a:rPr lang="en" sz="1600">
                <a:solidFill>
                  <a:schemeClr val="lt1"/>
                </a:solidFill>
              </a:rPr>
              <a:t>flag</a:t>
            </a:r>
            <a:r>
              <a:rPr lang="en" sz="1600">
                <a:solidFill>
                  <a:schemeClr val="lt1"/>
                </a:solidFill>
              </a:rPr>
              <a:t> value.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6"/>
          <p:cNvSpPr txBox="1"/>
          <p:nvPr/>
        </p:nvSpPr>
        <p:spPr>
          <a:xfrm>
            <a:off x="3285600" y="509200"/>
            <a:ext cx="257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Problems Faced</a:t>
            </a:r>
            <a:endParaRPr b="1" sz="25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30" name="Google Shape;630;p76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1" name="Google Shape;631;p76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32" name="Google Shape;632;p76"/>
          <p:cNvSpPr txBox="1"/>
          <p:nvPr>
            <p:ph idx="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33" name="Google Shape;633;p76"/>
          <p:cNvSpPr txBox="1"/>
          <p:nvPr/>
        </p:nvSpPr>
        <p:spPr>
          <a:xfrm>
            <a:off x="908025" y="1412225"/>
            <a:ext cx="726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9. Login and Session Management issues</a:t>
            </a:r>
            <a:endParaRPr sz="2300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34" name="Google Shape;634;p76"/>
          <p:cNvSpPr txBox="1"/>
          <p:nvPr/>
        </p:nvSpPr>
        <p:spPr>
          <a:xfrm>
            <a:off x="779875" y="2032075"/>
            <a:ext cx="7469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When users were logged out, accessing certain pages like /fundraisers resulted in errors due to session-dependent logic.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Adjusted the routes to account for both logged-in and non-logged-in states by checking the session.</a:t>
            </a:r>
            <a:endParaRPr sz="16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-"/>
            </a:pPr>
            <a:r>
              <a:rPr lang="en" sz="1600">
                <a:solidFill>
                  <a:schemeClr val="lt1"/>
                </a:solidFill>
              </a:rPr>
              <a:t>Non-logged-in users could view the /fundraisers page but were prompted to </a:t>
            </a:r>
            <a:r>
              <a:rPr lang="en" sz="1600">
                <a:solidFill>
                  <a:schemeClr val="lt1"/>
                </a:solidFill>
              </a:rPr>
              <a:t>login</a:t>
            </a:r>
            <a:r>
              <a:rPr lang="en" sz="1600">
                <a:solidFill>
                  <a:schemeClr val="lt1"/>
                </a:solidFill>
              </a:rPr>
              <a:t> when clicking the Donate Now button.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7"/>
          <p:cNvSpPr txBox="1"/>
          <p:nvPr/>
        </p:nvSpPr>
        <p:spPr>
          <a:xfrm>
            <a:off x="3285600" y="509200"/>
            <a:ext cx="257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Problems Faced</a:t>
            </a:r>
            <a:endParaRPr b="1" sz="25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40" name="Google Shape;640;p77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1" name="Google Shape;641;p77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42" name="Google Shape;642;p77"/>
          <p:cNvSpPr txBox="1"/>
          <p:nvPr>
            <p:ph idx="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43" name="Google Shape;643;p77"/>
          <p:cNvSpPr txBox="1"/>
          <p:nvPr/>
        </p:nvSpPr>
        <p:spPr>
          <a:xfrm>
            <a:off x="908025" y="1412225"/>
            <a:ext cx="726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10. Image cropping for fundraiser icons</a:t>
            </a:r>
            <a:endParaRPr sz="2300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44" name="Google Shape;644;p77"/>
          <p:cNvSpPr txBox="1"/>
          <p:nvPr/>
        </p:nvSpPr>
        <p:spPr>
          <a:xfrm>
            <a:off x="779875" y="2032075"/>
            <a:ext cx="74697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Added images to be uploaded when creating a Fundraiser.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In the “Fundraisers to Donate”, set image to default in case user did not add icon from his side during Fundraiser creation.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Uploaded images were not uniformly sized, causing inconsistent displays in fundraiser cards.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Used </a:t>
            </a:r>
            <a:r>
              <a:rPr lang="en" sz="1600">
                <a:solidFill>
                  <a:schemeClr val="lt1"/>
                </a:solidFill>
              </a:rPr>
              <a:t>Python</a:t>
            </a:r>
            <a:r>
              <a:rPr lang="en" sz="1600">
                <a:solidFill>
                  <a:schemeClr val="lt1"/>
                </a:solidFill>
              </a:rPr>
              <a:t> PIL library to crop images into squares, ensuring uniform dimensions.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8"/>
          <p:cNvSpPr txBox="1"/>
          <p:nvPr/>
        </p:nvSpPr>
        <p:spPr>
          <a:xfrm>
            <a:off x="3285600" y="509200"/>
            <a:ext cx="257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Problems Faced</a:t>
            </a:r>
            <a:endParaRPr b="1" sz="25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50" name="Google Shape;650;p78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1" name="Google Shape;651;p78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52" name="Google Shape;652;p78"/>
          <p:cNvSpPr txBox="1"/>
          <p:nvPr>
            <p:ph idx="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53" name="Google Shape;653;p78"/>
          <p:cNvSpPr txBox="1"/>
          <p:nvPr/>
        </p:nvSpPr>
        <p:spPr>
          <a:xfrm>
            <a:off x="908025" y="1412225"/>
            <a:ext cx="726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11. Handling fundraisers with no donation yet</a:t>
            </a:r>
            <a:endParaRPr sz="2300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54" name="Google Shape;654;p78"/>
          <p:cNvSpPr txBox="1"/>
          <p:nvPr/>
        </p:nvSpPr>
        <p:spPr>
          <a:xfrm>
            <a:off x="779875" y="2032075"/>
            <a:ext cx="7469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Fundraisers without any donations showed incorrect values or caused issues in progress percentage calculations.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This was </a:t>
            </a:r>
            <a:r>
              <a:rPr lang="en" sz="1600">
                <a:solidFill>
                  <a:schemeClr val="lt1"/>
                </a:solidFill>
              </a:rPr>
              <a:t>becoming</a:t>
            </a:r>
            <a:r>
              <a:rPr lang="en" sz="1600">
                <a:solidFill>
                  <a:schemeClr val="lt1"/>
                </a:solidFill>
              </a:rPr>
              <a:t> bigger issues when doing Data Visualization or when showing the remaining donation amount for fresh Fundraiser.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Created a total_donated column in Fundraiser Database.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Defaulted total_donated to 0.0 to begin with.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9"/>
          <p:cNvSpPr txBox="1"/>
          <p:nvPr/>
        </p:nvSpPr>
        <p:spPr>
          <a:xfrm>
            <a:off x="2528400" y="1118800"/>
            <a:ext cx="4087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Verification can be added</a:t>
            </a:r>
            <a:endParaRPr b="1" sz="25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60" name="Google Shape;660;p79"/>
          <p:cNvSpPr txBox="1"/>
          <p:nvPr/>
        </p:nvSpPr>
        <p:spPr>
          <a:xfrm>
            <a:off x="1257600" y="2014575"/>
            <a:ext cx="6628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Can add another label “unreviewed”</a:t>
            </a:r>
            <a:endParaRPr sz="23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This can be default to any new fundraiser</a:t>
            </a:r>
            <a:endParaRPr sz="23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The admin can review it for </a:t>
            </a:r>
            <a:r>
              <a:rPr lang="en" sz="23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documents</a:t>
            </a:r>
            <a:endParaRPr sz="23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After verification, admin can change to “active”</a:t>
            </a:r>
            <a:endParaRPr sz="23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61" name="Google Shape;661;p79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2" name="Google Shape;662;p79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63" name="Google Shape;663;p79"/>
          <p:cNvSpPr txBox="1"/>
          <p:nvPr>
            <p:ph idx="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7"/>
          <p:cNvSpPr txBox="1"/>
          <p:nvPr/>
        </p:nvSpPr>
        <p:spPr>
          <a:xfrm>
            <a:off x="3122275" y="519975"/>
            <a:ext cx="2784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Technologies Used</a:t>
            </a:r>
            <a:endParaRPr b="1" sz="23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3" name="Google Shape;423;p57"/>
          <p:cNvSpPr txBox="1"/>
          <p:nvPr/>
        </p:nvSpPr>
        <p:spPr>
          <a:xfrm>
            <a:off x="1061250" y="1213000"/>
            <a:ext cx="70215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FF00"/>
                </a:solidFill>
                <a:latin typeface="Albert Sans"/>
                <a:ea typeface="Albert Sans"/>
                <a:cs typeface="Albert Sans"/>
                <a:sym typeface="Albert Sans"/>
              </a:rPr>
              <a:t>Website:</a:t>
            </a:r>
            <a:r>
              <a:rPr lang="en" sz="1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HTML, CSS, JavaScript</a:t>
            </a:r>
            <a:endParaRPr sz="18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Frontend: </a:t>
            </a:r>
            <a:r>
              <a:rPr lang="en" sz="1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Flask</a:t>
            </a:r>
            <a:endParaRPr sz="18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Backend: </a:t>
            </a:r>
            <a:r>
              <a:rPr lang="en" sz="1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SQLAlchemy used to interact with SQLite database</a:t>
            </a:r>
            <a:endParaRPr sz="18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Payment:</a:t>
            </a:r>
            <a:r>
              <a:rPr lang="en" sz="1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Razorpay API integration</a:t>
            </a:r>
            <a:endParaRPr sz="18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Data Visualization: </a:t>
            </a:r>
            <a:r>
              <a:rPr lang="en" sz="1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Pandas and Seaborn using Jupyter Notebook</a:t>
            </a:r>
            <a:endParaRPr sz="18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Other libraries: </a:t>
            </a:r>
            <a:r>
              <a:rPr lang="en" sz="1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Pillow for image processing on uploaded images.</a:t>
            </a:r>
            <a:endParaRPr sz="18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			    Matplotlib and Seaborn for plotting</a:t>
            </a:r>
            <a:endParaRPr sz="18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			    Smtplib for mail management</a:t>
            </a:r>
            <a:endParaRPr sz="18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			    Tabulate for making tables</a:t>
            </a:r>
            <a:endParaRPr sz="18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4" name="Google Shape;424;p57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57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6" name="Google Shape;426;p57"/>
          <p:cNvSpPr txBox="1"/>
          <p:nvPr>
            <p:ph idx="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8"/>
          <p:cNvSpPr txBox="1"/>
          <p:nvPr/>
        </p:nvSpPr>
        <p:spPr>
          <a:xfrm>
            <a:off x="3179550" y="723425"/>
            <a:ext cx="2784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What’s the Need?</a:t>
            </a:r>
            <a:endParaRPr b="1" sz="23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2" name="Google Shape;432;p58"/>
          <p:cNvSpPr txBox="1"/>
          <p:nvPr/>
        </p:nvSpPr>
        <p:spPr>
          <a:xfrm>
            <a:off x="1279950" y="1434575"/>
            <a:ext cx="6584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You never know when you might need help for what reason.</a:t>
            </a:r>
            <a:endParaRPr sz="18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As a part of IITB community, we can look after each other in times of need.</a:t>
            </a:r>
            <a:endParaRPr sz="18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This project was motivated by donation scanners I saw in my hostel for someone in need. </a:t>
            </a:r>
            <a:endParaRPr sz="18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3" name="Google Shape;433;p58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" name="Google Shape;434;p58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5" name="Google Shape;435;p58"/>
          <p:cNvSpPr txBox="1"/>
          <p:nvPr>
            <p:ph idx="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6" name="Google Shape;436;p58"/>
          <p:cNvSpPr txBox="1"/>
          <p:nvPr/>
        </p:nvSpPr>
        <p:spPr>
          <a:xfrm>
            <a:off x="3531550" y="3176825"/>
            <a:ext cx="2206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Work done by</a:t>
            </a:r>
            <a:endParaRPr b="1" sz="23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7" name="Google Shape;437;p58"/>
          <p:cNvSpPr txBox="1"/>
          <p:nvPr/>
        </p:nvSpPr>
        <p:spPr>
          <a:xfrm>
            <a:off x="1061250" y="3807200"/>
            <a:ext cx="702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Saurbh Singh Jamwal- All</a:t>
            </a:r>
            <a:endParaRPr sz="18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9"/>
          <p:cNvSpPr txBox="1"/>
          <p:nvPr/>
        </p:nvSpPr>
        <p:spPr>
          <a:xfrm>
            <a:off x="2816525" y="568850"/>
            <a:ext cx="57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login</a:t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43" name="Google Shape;4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25" y="203525"/>
            <a:ext cx="4431699" cy="228015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9"/>
          <p:cNvSpPr/>
          <p:nvPr/>
        </p:nvSpPr>
        <p:spPr>
          <a:xfrm>
            <a:off x="3300900" y="245575"/>
            <a:ext cx="266100" cy="13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45" name="Google Shape;44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649" y="198151"/>
            <a:ext cx="4431700" cy="2290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5" y="2675975"/>
            <a:ext cx="4431698" cy="22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5950" y="2675975"/>
            <a:ext cx="4431702" cy="2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9"/>
          <p:cNvSpPr/>
          <p:nvPr/>
        </p:nvSpPr>
        <p:spPr>
          <a:xfrm>
            <a:off x="6698750" y="1807250"/>
            <a:ext cx="329700" cy="13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49" name="Google Shape;449;p59"/>
          <p:cNvSpPr/>
          <p:nvPr/>
        </p:nvSpPr>
        <p:spPr>
          <a:xfrm>
            <a:off x="2099775" y="4182175"/>
            <a:ext cx="458100" cy="13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25" y="203525"/>
            <a:ext cx="4431699" cy="228015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0"/>
          <p:cNvSpPr/>
          <p:nvPr/>
        </p:nvSpPr>
        <p:spPr>
          <a:xfrm>
            <a:off x="1826525" y="245575"/>
            <a:ext cx="300600" cy="13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56" name="Google Shape;45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650" y="2673700"/>
            <a:ext cx="4431729" cy="22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0"/>
          <p:cNvSpPr/>
          <p:nvPr/>
        </p:nvSpPr>
        <p:spPr>
          <a:xfrm>
            <a:off x="6642238" y="4282800"/>
            <a:ext cx="329700" cy="13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58" name="Google Shape;45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4650" y="198150"/>
            <a:ext cx="4431702" cy="22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0"/>
          <p:cNvSpPr/>
          <p:nvPr/>
        </p:nvSpPr>
        <p:spPr>
          <a:xfrm>
            <a:off x="6354475" y="486600"/>
            <a:ext cx="382500" cy="16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0" name="Google Shape;460;p60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61" name="Google Shape;46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25" y="2673700"/>
            <a:ext cx="4431699" cy="227548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0"/>
          <p:cNvSpPr/>
          <p:nvPr/>
        </p:nvSpPr>
        <p:spPr>
          <a:xfrm>
            <a:off x="942150" y="4413000"/>
            <a:ext cx="427200" cy="13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950" y="223500"/>
            <a:ext cx="4431729" cy="22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1"/>
          <p:cNvSpPr/>
          <p:nvPr/>
        </p:nvSpPr>
        <p:spPr>
          <a:xfrm>
            <a:off x="6715738" y="1832600"/>
            <a:ext cx="329700" cy="13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69" name="Google Shape;46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5" y="223500"/>
            <a:ext cx="4431699" cy="227548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1"/>
          <p:cNvSpPr/>
          <p:nvPr/>
        </p:nvSpPr>
        <p:spPr>
          <a:xfrm>
            <a:off x="939450" y="1962800"/>
            <a:ext cx="427200" cy="13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71" name="Google Shape;47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75" y="2666800"/>
            <a:ext cx="4406210" cy="22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4648" y="2666800"/>
            <a:ext cx="4406198" cy="2239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2"/>
          <p:cNvSpPr txBox="1"/>
          <p:nvPr/>
        </p:nvSpPr>
        <p:spPr>
          <a:xfrm>
            <a:off x="2818838" y="568850"/>
            <a:ext cx="57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create</a:t>
            </a: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fundraiser</a:t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78" name="Google Shape;478;p62"/>
          <p:cNvSpPr txBox="1"/>
          <p:nvPr/>
        </p:nvSpPr>
        <p:spPr>
          <a:xfrm>
            <a:off x="2818838" y="568850"/>
            <a:ext cx="57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View fundraiser</a:t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79" name="Google Shape;479;p62"/>
          <p:cNvSpPr txBox="1"/>
          <p:nvPr/>
        </p:nvSpPr>
        <p:spPr>
          <a:xfrm>
            <a:off x="2818838" y="568850"/>
            <a:ext cx="57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login</a:t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80" name="Google Shape;48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25" y="203525"/>
            <a:ext cx="4431699" cy="228015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2"/>
          <p:cNvSpPr/>
          <p:nvPr/>
        </p:nvSpPr>
        <p:spPr>
          <a:xfrm>
            <a:off x="3568100" y="239625"/>
            <a:ext cx="461400" cy="14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82" name="Google Shape;48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961" y="198151"/>
            <a:ext cx="4431700" cy="2290894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2"/>
          <p:cNvSpPr/>
          <p:nvPr/>
        </p:nvSpPr>
        <p:spPr>
          <a:xfrm>
            <a:off x="6701063" y="1807250"/>
            <a:ext cx="329700" cy="13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4" name="Google Shape;484;p62"/>
          <p:cNvSpPr/>
          <p:nvPr/>
        </p:nvSpPr>
        <p:spPr>
          <a:xfrm>
            <a:off x="2081275" y="1335200"/>
            <a:ext cx="461400" cy="14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85" name="Google Shape;48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75" y="2666600"/>
            <a:ext cx="4427027" cy="22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2"/>
          <p:cNvSpPr/>
          <p:nvPr/>
        </p:nvSpPr>
        <p:spPr>
          <a:xfrm>
            <a:off x="2077355" y="4784075"/>
            <a:ext cx="461400" cy="13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87" name="Google Shape;487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7700" y="2666600"/>
            <a:ext cx="4427027" cy="2280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3"/>
          <p:cNvSpPr txBox="1"/>
          <p:nvPr/>
        </p:nvSpPr>
        <p:spPr>
          <a:xfrm>
            <a:off x="2816525" y="568850"/>
            <a:ext cx="57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My </a:t>
            </a: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fundraiser</a:t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3" name="Google Shape;493;p63"/>
          <p:cNvSpPr txBox="1"/>
          <p:nvPr/>
        </p:nvSpPr>
        <p:spPr>
          <a:xfrm>
            <a:off x="-1735100" y="3037300"/>
            <a:ext cx="57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create fundraiser</a:t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4" name="Google Shape;494;p63"/>
          <p:cNvSpPr txBox="1"/>
          <p:nvPr/>
        </p:nvSpPr>
        <p:spPr>
          <a:xfrm>
            <a:off x="-1735100" y="3037300"/>
            <a:ext cx="57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View fundraiser</a:t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5" name="Google Shape;495;p63"/>
          <p:cNvSpPr txBox="1"/>
          <p:nvPr/>
        </p:nvSpPr>
        <p:spPr>
          <a:xfrm>
            <a:off x="-1735100" y="3037300"/>
            <a:ext cx="57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login</a:t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96" name="Google Shape;49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25" y="203525"/>
            <a:ext cx="4431699" cy="228015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3"/>
          <p:cNvSpPr/>
          <p:nvPr/>
        </p:nvSpPr>
        <p:spPr>
          <a:xfrm>
            <a:off x="1826525" y="245575"/>
            <a:ext cx="300600" cy="13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98" name="Google Shape;49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24" y="2666601"/>
            <a:ext cx="4431700" cy="229089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3"/>
          <p:cNvSpPr/>
          <p:nvPr/>
        </p:nvSpPr>
        <p:spPr>
          <a:xfrm>
            <a:off x="2147125" y="4275700"/>
            <a:ext cx="329700" cy="13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00" name="Google Shape;50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4644" y="198150"/>
            <a:ext cx="4461579" cy="22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3"/>
          <p:cNvSpPr/>
          <p:nvPr/>
        </p:nvSpPr>
        <p:spPr>
          <a:xfrm>
            <a:off x="6354475" y="334200"/>
            <a:ext cx="382500" cy="16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02" name="Google Shape;502;p63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63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04" name="Google Shape;504;p63"/>
          <p:cNvSpPr txBox="1"/>
          <p:nvPr>
            <p:ph idx="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05" name="Google Shape;50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4650" y="2666600"/>
            <a:ext cx="4415606" cy="228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les Pitch">
  <a:themeElements>
    <a:clrScheme name="Simple Light">
      <a:dk1>
        <a:srgbClr val="08005F"/>
      </a:dk1>
      <a:lt1>
        <a:srgbClr val="FFFFFF"/>
      </a:lt1>
      <a:dk2>
        <a:srgbClr val="000000"/>
      </a:dk2>
      <a:lt2>
        <a:srgbClr val="B1A1FF"/>
      </a:lt2>
      <a:accent1>
        <a:srgbClr val="A1FF5F"/>
      </a:accent1>
      <a:accent2>
        <a:srgbClr val="1BBE90"/>
      </a:accent2>
      <a:accent3>
        <a:srgbClr val="0A485F"/>
      </a:accent3>
      <a:accent4>
        <a:srgbClr val="9ACAE0"/>
      </a:accent4>
      <a:accent5>
        <a:srgbClr val="D1D1EB"/>
      </a:accent5>
      <a:accent6>
        <a:srgbClr val="2837DB"/>
      </a:accent6>
      <a:hlink>
        <a:srgbClr val="2837D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